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0" r:id="rId2"/>
    <p:sldId id="276" r:id="rId3"/>
    <p:sldId id="321" r:id="rId4"/>
    <p:sldId id="286" r:id="rId5"/>
    <p:sldId id="320" r:id="rId6"/>
    <p:sldId id="267" r:id="rId7"/>
    <p:sldId id="256" r:id="rId8"/>
    <p:sldId id="257" r:id="rId9"/>
    <p:sldId id="263" r:id="rId10"/>
    <p:sldId id="266" r:id="rId11"/>
    <p:sldId id="268" r:id="rId12"/>
    <p:sldId id="265" r:id="rId13"/>
    <p:sldId id="271" r:id="rId14"/>
    <p:sldId id="272" r:id="rId15"/>
    <p:sldId id="270" r:id="rId16"/>
    <p:sldId id="289" r:id="rId17"/>
    <p:sldId id="293" r:id="rId18"/>
    <p:sldId id="297" r:id="rId19"/>
    <p:sldId id="302" r:id="rId20"/>
    <p:sldId id="308" r:id="rId21"/>
    <p:sldId id="317" r:id="rId22"/>
    <p:sldId id="319" r:id="rId23"/>
    <p:sldId id="309" r:id="rId24"/>
    <p:sldId id="310" r:id="rId25"/>
    <p:sldId id="311" r:id="rId26"/>
    <p:sldId id="312" r:id="rId27"/>
    <p:sldId id="313" r:id="rId28"/>
    <p:sldId id="315" r:id="rId29"/>
    <p:sldId id="316" r:id="rId30"/>
    <p:sldId id="314" r:id="rId31"/>
    <p:sldId id="318" r:id="rId32"/>
    <p:sldId id="303" r:id="rId33"/>
    <p:sldId id="30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a Wale" initials="CW" lastIdx="4" clrIdx="0"/>
  <p:cmAuthor id="1" name="Boston University, School of Law Pappas Law Librar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p:scale>
          <a:sx n="100" d="100"/>
          <a:sy n="100" d="100"/>
        </p:scale>
        <p:origin x="-1112" y="-112"/>
      </p:cViewPr>
      <p:guideLst>
        <p:guide orient="horz" pos="2160"/>
        <p:guide pos="2880"/>
      </p:guideLst>
    </p:cSldViewPr>
  </p:slideViewPr>
  <p:outlineViewPr>
    <p:cViewPr>
      <p:scale>
        <a:sx n="33" d="100"/>
        <a:sy n="33" d="100"/>
      </p:scale>
      <p:origin x="0" y="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E91DB-9A2C-4BD0-94A5-090C6978F856}" type="datetimeFigureOut">
              <a:rPr lang="en-US" smtClean="0"/>
              <a:t>6/12/13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4DD0D-6053-4EDB-9632-6D1C65EC1341}" type="slidenum">
              <a:rPr lang="en-US" smtClean="0"/>
              <a:t>‹#›</a:t>
            </a:fld>
            <a:endParaRPr lang="en-US"/>
          </a:p>
        </p:txBody>
      </p:sp>
    </p:spTree>
    <p:extLst>
      <p:ext uri="{BB962C8B-B14F-4D97-AF65-F5344CB8AC3E}">
        <p14:creationId xmlns:p14="http://schemas.microsoft.com/office/powerpoint/2010/main" val="7903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making a discover</a:t>
            </a:r>
            <a:r>
              <a:rPr lang="en-US" baseline="0" dirty="0" smtClean="0"/>
              <a:t>y request, is your request for social media relevant or is it a fishing expedition?</a:t>
            </a:r>
            <a:endParaRPr lang="en-US" dirty="0"/>
          </a:p>
        </p:txBody>
      </p:sp>
      <p:sp>
        <p:nvSpPr>
          <p:cNvPr id="4" name="Slide Number Placeholder 3"/>
          <p:cNvSpPr>
            <a:spLocks noGrp="1"/>
          </p:cNvSpPr>
          <p:nvPr>
            <p:ph type="sldNum" sz="quarter" idx="10"/>
          </p:nvPr>
        </p:nvSpPr>
        <p:spPr/>
        <p:txBody>
          <a:bodyPr/>
          <a:lstStyle/>
          <a:p>
            <a:fld id="{E4A4DD0D-6053-4EDB-9632-6D1C65EC1341}" type="slidenum">
              <a:rPr lang="en-US" smtClean="0"/>
              <a:t>19</a:t>
            </a:fld>
            <a:endParaRPr lang="en-US"/>
          </a:p>
        </p:txBody>
      </p:sp>
    </p:spTree>
    <p:extLst>
      <p:ext uri="{BB962C8B-B14F-4D97-AF65-F5344CB8AC3E}">
        <p14:creationId xmlns:p14="http://schemas.microsoft.com/office/powerpoint/2010/main" val="217936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notes on what search terms work—it will make future</a:t>
            </a:r>
            <a:r>
              <a:rPr lang="en-US" baseline="0" dirty="0" smtClean="0"/>
              <a:t> searching easier. Double check what you’ve found to make sure it’s authentic. Update your research—the internet changes fast, so check in frequently for an ongoing case to see if there’s anything new out there.</a:t>
            </a:r>
            <a:endParaRPr lang="en-US" dirty="0"/>
          </a:p>
        </p:txBody>
      </p:sp>
      <p:sp>
        <p:nvSpPr>
          <p:cNvPr id="4" name="Slide Number Placeholder 3"/>
          <p:cNvSpPr>
            <a:spLocks noGrp="1"/>
          </p:cNvSpPr>
          <p:nvPr>
            <p:ph type="sldNum" sz="quarter" idx="10"/>
          </p:nvPr>
        </p:nvSpPr>
        <p:spPr/>
        <p:txBody>
          <a:bodyPr/>
          <a:lstStyle/>
          <a:p>
            <a:fld id="{E4A4DD0D-6053-4EDB-9632-6D1C65EC1341}" type="slidenum">
              <a:rPr lang="en-US" smtClean="0"/>
              <a:t>30</a:t>
            </a:fld>
            <a:endParaRPr lang="en-US"/>
          </a:p>
        </p:txBody>
      </p:sp>
    </p:spTree>
    <p:extLst>
      <p:ext uri="{BB962C8B-B14F-4D97-AF65-F5344CB8AC3E}">
        <p14:creationId xmlns:p14="http://schemas.microsoft.com/office/powerpoint/2010/main" val="74310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259D62E-4873-4D59-BBA6-3D34537FE0D5}" type="datetimeFigureOut">
              <a:rPr lang="en-US" smtClean="0"/>
              <a:t>6/12/13</a:t>
            </a:fld>
            <a:endParaRPr lang="en-US"/>
          </a:p>
        </p:txBody>
      </p:sp>
      <p:sp>
        <p:nvSpPr>
          <p:cNvPr id="17" name="Slide Number Placeholder 16"/>
          <p:cNvSpPr>
            <a:spLocks noGrp="1"/>
          </p:cNvSpPr>
          <p:nvPr>
            <p:ph type="sldNum" sz="quarter" idx="11"/>
          </p:nvPr>
        </p:nvSpPr>
        <p:spPr/>
        <p:txBody>
          <a:bodyPr/>
          <a:lstStyle/>
          <a:p>
            <a:fld id="{751D4C45-0419-4D92-8B9E-F0DB8367BEDC}"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9D62E-4873-4D59-BBA6-3D34537FE0D5}"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4C45-0419-4D92-8B9E-F0DB8367BE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9D62E-4873-4D59-BBA6-3D34537FE0D5}"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4C45-0419-4D92-8B9E-F0DB8367BEDC}"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259D62E-4873-4D59-BBA6-3D34537FE0D5}" type="datetimeFigureOut">
              <a:rPr lang="en-US" smtClean="0"/>
              <a:t>6/12/13</a:t>
            </a:fld>
            <a:endParaRPr lang="en-US"/>
          </a:p>
        </p:txBody>
      </p:sp>
      <p:sp>
        <p:nvSpPr>
          <p:cNvPr id="12" name="Slide Number Placeholder 11"/>
          <p:cNvSpPr>
            <a:spLocks noGrp="1"/>
          </p:cNvSpPr>
          <p:nvPr>
            <p:ph type="sldNum" sz="quarter" idx="15"/>
          </p:nvPr>
        </p:nvSpPr>
        <p:spPr/>
        <p:txBody>
          <a:bodyPr/>
          <a:lstStyle/>
          <a:p>
            <a:fld id="{751D4C45-0419-4D92-8B9E-F0DB8367BEDC}"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259D62E-4873-4D59-BBA6-3D34537FE0D5}" type="datetimeFigureOut">
              <a:rPr lang="en-US" smtClean="0"/>
              <a:t>6/12/13</a:t>
            </a:fld>
            <a:endParaRPr lang="en-US"/>
          </a:p>
        </p:txBody>
      </p:sp>
      <p:sp>
        <p:nvSpPr>
          <p:cNvPr id="14" name="Slide Number Placeholder 13"/>
          <p:cNvSpPr>
            <a:spLocks noGrp="1"/>
          </p:cNvSpPr>
          <p:nvPr>
            <p:ph type="sldNum" sz="quarter" idx="11"/>
          </p:nvPr>
        </p:nvSpPr>
        <p:spPr/>
        <p:txBody>
          <a:bodyPr/>
          <a:lstStyle/>
          <a:p>
            <a:fld id="{751D4C45-0419-4D92-8B9E-F0DB8367BED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259D62E-4873-4D59-BBA6-3D34537FE0D5}" type="datetimeFigureOut">
              <a:rPr lang="en-US" smtClean="0"/>
              <a:t>6/12/13</a:t>
            </a:fld>
            <a:endParaRPr lang="en-US"/>
          </a:p>
        </p:txBody>
      </p:sp>
      <p:sp>
        <p:nvSpPr>
          <p:cNvPr id="12" name="Slide Number Placeholder 11"/>
          <p:cNvSpPr>
            <a:spLocks noGrp="1"/>
          </p:cNvSpPr>
          <p:nvPr>
            <p:ph type="sldNum" sz="quarter" idx="16"/>
          </p:nvPr>
        </p:nvSpPr>
        <p:spPr/>
        <p:txBody>
          <a:bodyPr/>
          <a:lstStyle/>
          <a:p>
            <a:fld id="{751D4C45-0419-4D92-8B9E-F0DB8367BEDC}"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259D62E-4873-4D59-BBA6-3D34537FE0D5}" type="datetimeFigureOut">
              <a:rPr lang="en-US" smtClean="0"/>
              <a:t>6/12/13</a:t>
            </a:fld>
            <a:endParaRPr lang="en-US"/>
          </a:p>
        </p:txBody>
      </p:sp>
      <p:sp>
        <p:nvSpPr>
          <p:cNvPr id="12" name="Slide Number Placeholder 11"/>
          <p:cNvSpPr>
            <a:spLocks noGrp="1"/>
          </p:cNvSpPr>
          <p:nvPr>
            <p:ph type="sldNum" sz="quarter" idx="17"/>
          </p:nvPr>
        </p:nvSpPr>
        <p:spPr/>
        <p:txBody>
          <a:bodyPr/>
          <a:lstStyle/>
          <a:p>
            <a:fld id="{751D4C45-0419-4D92-8B9E-F0DB8367BEDC}"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259D62E-4873-4D59-BBA6-3D34537FE0D5}" type="datetimeFigureOut">
              <a:rPr lang="en-US" smtClean="0"/>
              <a:t>6/12/13</a:t>
            </a:fld>
            <a:endParaRPr lang="en-US"/>
          </a:p>
        </p:txBody>
      </p:sp>
      <p:sp>
        <p:nvSpPr>
          <p:cNvPr id="16" name="Slide Number Placeholder 15"/>
          <p:cNvSpPr>
            <a:spLocks noGrp="1"/>
          </p:cNvSpPr>
          <p:nvPr>
            <p:ph type="sldNum" sz="quarter" idx="11"/>
          </p:nvPr>
        </p:nvSpPr>
        <p:spPr/>
        <p:txBody>
          <a:bodyPr/>
          <a:lstStyle/>
          <a:p>
            <a:fld id="{751D4C45-0419-4D92-8B9E-F0DB8367BED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259D62E-4873-4D59-BBA6-3D34537FE0D5}" type="datetimeFigureOut">
              <a:rPr lang="en-US" smtClean="0"/>
              <a:t>6/12/13</a:t>
            </a:fld>
            <a:endParaRPr lang="en-US"/>
          </a:p>
        </p:txBody>
      </p:sp>
      <p:sp>
        <p:nvSpPr>
          <p:cNvPr id="8" name="Slide Number Placeholder 7"/>
          <p:cNvSpPr>
            <a:spLocks noGrp="1"/>
          </p:cNvSpPr>
          <p:nvPr>
            <p:ph type="sldNum" sz="quarter" idx="11"/>
          </p:nvPr>
        </p:nvSpPr>
        <p:spPr/>
        <p:txBody>
          <a:bodyPr/>
          <a:lstStyle/>
          <a:p>
            <a:fld id="{751D4C45-0419-4D92-8B9E-F0DB8367BED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259D62E-4873-4D59-BBA6-3D34537FE0D5}" type="datetimeFigureOut">
              <a:rPr lang="en-US" smtClean="0"/>
              <a:t>6/12/13</a:t>
            </a:fld>
            <a:endParaRPr lang="en-US"/>
          </a:p>
        </p:txBody>
      </p:sp>
      <p:sp>
        <p:nvSpPr>
          <p:cNvPr id="19" name="Slide Number Placeholder 18"/>
          <p:cNvSpPr>
            <a:spLocks noGrp="1"/>
          </p:cNvSpPr>
          <p:nvPr>
            <p:ph type="sldNum" sz="quarter" idx="16"/>
          </p:nvPr>
        </p:nvSpPr>
        <p:spPr/>
        <p:txBody>
          <a:bodyPr/>
          <a:lstStyle/>
          <a:p>
            <a:fld id="{751D4C45-0419-4D92-8B9E-F0DB8367BEDC}"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259D62E-4873-4D59-BBA6-3D34537FE0D5}" type="datetimeFigureOut">
              <a:rPr lang="en-US" smtClean="0"/>
              <a:t>6/12/13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51D4C45-0419-4D92-8B9E-F0DB8367BEDC}"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259D62E-4873-4D59-BBA6-3D34537FE0D5}" type="datetimeFigureOut">
              <a:rPr lang="en-US" smtClean="0"/>
              <a:t>6/12/13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51D4C45-0419-4D92-8B9E-F0DB8367BEDC}"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362200"/>
            <a:ext cx="8229600" cy="4221163"/>
          </a:xfrm>
        </p:spPr>
        <p:txBody>
          <a:bodyPr/>
          <a:lstStyle/>
          <a:p>
            <a:r>
              <a:rPr lang="en-US" dirty="0" smtClean="0"/>
              <a:t>Examples of </a:t>
            </a:r>
            <a:r>
              <a:rPr lang="en-US" dirty="0" smtClean="0"/>
              <a:t>how Facebook</a:t>
            </a:r>
            <a:r>
              <a:rPr lang="en-US" dirty="0" smtClean="0"/>
              <a:t>, Craigslist, eBay, and other popular web destinations are used in legal practice</a:t>
            </a:r>
          </a:p>
          <a:p>
            <a:r>
              <a:rPr lang="en-US" dirty="0" smtClean="0"/>
              <a:t>Ethical and practical matters that lawyers need to consider when attempting to use social media evidence in court</a:t>
            </a:r>
          </a:p>
          <a:p>
            <a:r>
              <a:rPr lang="en-US" dirty="0" smtClean="0"/>
              <a:t>How you can bring this timely topic into the classroom and help your students develop a valuable skill set</a:t>
            </a:r>
            <a:endParaRPr lang="en-US" dirty="0"/>
          </a:p>
        </p:txBody>
      </p:sp>
      <p:sp>
        <p:nvSpPr>
          <p:cNvPr id="2" name="Title 1"/>
          <p:cNvSpPr>
            <a:spLocks noGrp="1"/>
          </p:cNvSpPr>
          <p:nvPr>
            <p:ph type="title"/>
          </p:nvPr>
        </p:nvSpPr>
        <p:spPr>
          <a:xfrm>
            <a:off x="457200" y="274638"/>
            <a:ext cx="8229600" cy="1782762"/>
          </a:xfrm>
        </p:spPr>
        <p:txBody>
          <a:bodyPr>
            <a:normAutofit/>
          </a:bodyPr>
          <a:lstStyle/>
          <a:p>
            <a:r>
              <a:rPr lang="en-US" sz="2400" dirty="0"/>
              <a:t>Preparing Future Lawyers to Find Their Inner Veronica Mars: </a:t>
            </a:r>
            <a:r>
              <a:rPr lang="en-US" dirty="0" smtClean="0"/>
              <a:t/>
            </a:r>
            <a:br>
              <a:rPr lang="en-US" dirty="0" smtClean="0"/>
            </a:br>
            <a:r>
              <a:rPr lang="en-US" sz="1400" dirty="0" smtClean="0"/>
              <a:t>Teaching </a:t>
            </a:r>
            <a:r>
              <a:rPr lang="en-US" sz="1400" dirty="0"/>
              <a:t>students how to use Facebook, Twitter, and other social media for investigative purposes in legal practice</a:t>
            </a:r>
          </a:p>
        </p:txBody>
      </p:sp>
    </p:spTree>
    <p:extLst>
      <p:ext uri="{BB962C8B-B14F-4D97-AF65-F5344CB8AC3E}">
        <p14:creationId xmlns:p14="http://schemas.microsoft.com/office/powerpoint/2010/main" val="94045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3578" r="4162" b="1497"/>
          <a:stretch/>
        </p:blipFill>
        <p:spPr bwMode="auto">
          <a:xfrm>
            <a:off x="266700" y="76200"/>
            <a:ext cx="8610600" cy="6655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7" name="Straight Arrow Connector 6"/>
          <p:cNvCxnSpPr/>
          <p:nvPr/>
        </p:nvCxnSpPr>
        <p:spPr>
          <a:xfrm flipH="1">
            <a:off x="2514600" y="5029200"/>
            <a:ext cx="3352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3600" y="457201"/>
            <a:ext cx="2819400" cy="55092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smtClean="0"/>
              <a:t>And admit it– you’re probably going to look at this one because you’re just wondering– why do people in Ada have so much to say about Dollar General?</a:t>
            </a:r>
            <a:endParaRPr lang="en-US" sz="3200" dirty="0"/>
          </a:p>
        </p:txBody>
      </p:sp>
    </p:spTree>
    <p:extLst>
      <p:ext uri="{BB962C8B-B14F-4D97-AF65-F5344CB8AC3E}">
        <p14:creationId xmlns:p14="http://schemas.microsoft.com/office/powerpoint/2010/main" val="3797287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371600"/>
            <a:ext cx="8229600" cy="4754563"/>
          </a:xfrm>
        </p:spPr>
        <p:txBody>
          <a:bodyPr/>
          <a:lstStyle/>
          <a:p>
            <a:pPr marL="0" indent="0">
              <a:buNone/>
            </a:pPr>
            <a:r>
              <a:rPr lang="en-US" dirty="0" smtClean="0"/>
              <a:t>Boyfriend, a sex offender, was in jail and had a (recorded!) phone call with Girlfriend, whose children were under the purview of a Guardian ad Litem.  Boyfriend and Girlfriend agreed that Girlfriend would raise bail money for Boyfriend by entering the World’s Oldest Profession.  The Guardian ad Litem did some investigating and made her way to the digital </a:t>
            </a:r>
            <a:r>
              <a:rPr lang="en-US" dirty="0" err="1" smtClean="0"/>
              <a:t>streetcorner</a:t>
            </a:r>
            <a:r>
              <a:rPr lang="en-US" dirty="0" smtClean="0"/>
              <a:t>, a.k.a. the Casual Encounters section on Craigslist.</a:t>
            </a:r>
            <a:endParaRPr lang="en-US" dirty="0"/>
          </a:p>
        </p:txBody>
      </p:sp>
    </p:spTree>
    <p:extLst>
      <p:ext uri="{BB962C8B-B14F-4D97-AF65-F5344CB8AC3E}">
        <p14:creationId xmlns:p14="http://schemas.microsoft.com/office/powerpoint/2010/main" val="1453612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893" r="26501" b="1408"/>
          <a:stretch/>
        </p:blipFill>
        <p:spPr bwMode="auto">
          <a:xfrm>
            <a:off x="-10392" y="6927"/>
            <a:ext cx="6891279" cy="685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7000" y="2057400"/>
            <a:ext cx="251460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t>From the Lima-Findlay Craigslist Casual Encounters section on March 28, 2013.</a:t>
            </a:r>
            <a:endParaRPr lang="en-US" dirty="0"/>
          </a:p>
        </p:txBody>
      </p:sp>
      <p:sp>
        <p:nvSpPr>
          <p:cNvPr id="4" name="TextBox 3"/>
          <p:cNvSpPr txBox="1"/>
          <p:nvPr/>
        </p:nvSpPr>
        <p:spPr>
          <a:xfrm>
            <a:off x="533400" y="2057400"/>
            <a:ext cx="4191000" cy="1384995"/>
          </a:xfrm>
          <a:prstGeom prst="rect">
            <a:avLst/>
          </a:prstGeom>
          <a:solidFill>
            <a:srgbClr val="FF0000"/>
          </a:solidFill>
          <a:ln w="38100">
            <a:solidFill>
              <a:schemeClr val="tx1"/>
            </a:solidFill>
          </a:ln>
        </p:spPr>
        <p:txBody>
          <a:bodyPr wrap="square" rtlCol="0">
            <a:spAutoFit/>
          </a:bodyPr>
          <a:lstStyle/>
          <a:p>
            <a:r>
              <a:rPr lang="en-US" sz="2800" dirty="0" smtClean="0"/>
              <a:t>Censored because there are some legitimately filthy people on Craigslist.  </a:t>
            </a:r>
            <a:endParaRPr lang="en-US" sz="2800" dirty="0"/>
          </a:p>
        </p:txBody>
      </p:sp>
      <p:sp>
        <p:nvSpPr>
          <p:cNvPr id="5" name="TextBox 4"/>
          <p:cNvSpPr txBox="1"/>
          <p:nvPr/>
        </p:nvSpPr>
        <p:spPr>
          <a:xfrm>
            <a:off x="152400" y="5181600"/>
            <a:ext cx="5486400" cy="1261884"/>
          </a:xfrm>
          <a:prstGeom prst="rect">
            <a:avLst/>
          </a:prstGeom>
          <a:solidFill>
            <a:srgbClr val="FF0000"/>
          </a:solidFill>
          <a:ln w="38100">
            <a:solidFill>
              <a:schemeClr val="tx1"/>
            </a:solidFill>
          </a:ln>
        </p:spPr>
        <p:txBody>
          <a:bodyPr wrap="square" rtlCol="0">
            <a:spAutoFit/>
          </a:bodyPr>
          <a:lstStyle/>
          <a:p>
            <a:r>
              <a:rPr lang="en-US" sz="1900" dirty="0" smtClean="0"/>
              <a:t>Seriously, move along.  Nothing to see here.  Unless you’re trying to find out if someone is prostituting herself to pay her boyfriend’s bail, in which case, </a:t>
            </a:r>
          </a:p>
          <a:p>
            <a:r>
              <a:rPr lang="en-US" sz="1900" dirty="0" smtClean="0"/>
              <a:t>there might be something to see here after all.</a:t>
            </a:r>
            <a:endParaRPr lang="en-US" sz="1900" dirty="0"/>
          </a:p>
        </p:txBody>
      </p:sp>
    </p:spTree>
    <p:extLst>
      <p:ext uri="{BB962C8B-B14F-4D97-AF65-F5344CB8AC3E}">
        <p14:creationId xmlns:p14="http://schemas.microsoft.com/office/powerpoint/2010/main" val="709949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75360"/>
            <a:ext cx="4191000" cy="853440"/>
          </a:xfrm>
        </p:spPr>
        <p:txBody>
          <a:bodyPr>
            <a:noAutofit/>
          </a:bodyPr>
          <a:lstStyle/>
          <a:p>
            <a:r>
              <a:rPr lang="en-US" dirty="0" smtClean="0"/>
              <a:t>Speaking of selling things on the internet, </a:t>
            </a:r>
            <a:r>
              <a:rPr lang="en-US" dirty="0" err="1" smtClean="0"/>
              <a:t>ebay</a:t>
            </a:r>
            <a:r>
              <a:rPr lang="en-US" dirty="0" smtClean="0"/>
              <a:t> is the new pawn shop.</a:t>
            </a:r>
            <a:endParaRPr lang="en-US" dirty="0"/>
          </a:p>
        </p:txBody>
      </p:sp>
    </p:spTree>
    <p:extLst>
      <p:ext uri="{BB962C8B-B14F-4D97-AF65-F5344CB8AC3E}">
        <p14:creationId xmlns:p14="http://schemas.microsoft.com/office/powerpoint/2010/main" val="5678864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6" t="11932" r="7051" b="1571"/>
          <a:stretch/>
        </p:blipFill>
        <p:spPr bwMode="auto">
          <a:xfrm>
            <a:off x="228600" y="686283"/>
            <a:ext cx="8382000" cy="60237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867400" y="990600"/>
            <a:ext cx="2667000"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smtClean="0"/>
              <a:t>This is actually SO common that we couldn’t narrow it down to just one good example.</a:t>
            </a:r>
            <a:endParaRPr lang="en-US" sz="2400" dirty="0"/>
          </a:p>
        </p:txBody>
      </p:sp>
    </p:spTree>
    <p:extLst>
      <p:ext uri="{BB962C8B-B14F-4D97-AF65-F5344CB8AC3E}">
        <p14:creationId xmlns:p14="http://schemas.microsoft.com/office/powerpoint/2010/main" val="21278431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5" t="12926" r="2390" b="1184"/>
          <a:stretch/>
        </p:blipFill>
        <p:spPr bwMode="auto">
          <a:xfrm>
            <a:off x="424873" y="579582"/>
            <a:ext cx="8294255" cy="56988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553200" y="4038600"/>
            <a:ext cx="2590800"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smtClean="0"/>
              <a:t>Attorneys will probably need to do searches that are slightly more sophisticated than this one.</a:t>
            </a:r>
            <a:endParaRPr lang="en-US" sz="2800" dirty="0"/>
          </a:p>
        </p:txBody>
      </p:sp>
      <p:sp>
        <p:nvSpPr>
          <p:cNvPr id="3" name="Oval 2"/>
          <p:cNvSpPr/>
          <p:nvPr/>
        </p:nvSpPr>
        <p:spPr>
          <a:xfrm>
            <a:off x="2049544" y="579582"/>
            <a:ext cx="1447800" cy="4110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1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of course, Facebook</a:t>
            </a:r>
            <a:endParaRPr lang="en-US" dirty="0"/>
          </a:p>
        </p:txBody>
      </p:sp>
      <p:pic>
        <p:nvPicPr>
          <p:cNvPr id="1026" name="Picture 2" descr="http://zapt0.staticworld.net/images/article/2013/02/facebook_legal-100025709-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438400"/>
            <a:ext cx="5524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444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thing that seriously happened:</a:t>
            </a:r>
            <a:endParaRPr lang="en-US" dirty="0"/>
          </a:p>
        </p:txBody>
      </p:sp>
      <p:sp>
        <p:nvSpPr>
          <p:cNvPr id="3" name="TextBox 2"/>
          <p:cNvSpPr txBox="1"/>
          <p:nvPr/>
        </p:nvSpPr>
        <p:spPr>
          <a:xfrm>
            <a:off x="1600200" y="2286000"/>
            <a:ext cx="5943600" cy="1754326"/>
          </a:xfrm>
          <a:prstGeom prst="rect">
            <a:avLst/>
          </a:prstGeom>
          <a:noFill/>
        </p:spPr>
        <p:txBody>
          <a:bodyPr wrap="square" rtlCol="0">
            <a:spAutoFit/>
          </a:bodyPr>
          <a:lstStyle/>
          <a:p>
            <a:r>
              <a:rPr lang="en-US" dirty="0" smtClean="0"/>
              <a:t>Mother was dating a convicted sex offender; </a:t>
            </a:r>
            <a:r>
              <a:rPr lang="en-US" dirty="0" smtClean="0"/>
              <a:t>Baby was being represented by a GAL</a:t>
            </a:r>
            <a:r>
              <a:rPr lang="en-US" dirty="0" smtClean="0"/>
              <a:t>.  Mother had multiple Facebook accounts, including one for Baby (and “Baby” Liked both a bar and a porn site).  At her hearing, Mother swore she was no longer dating Sex Offender, and that he was therefore nowhere near Baby.  Facebook, however, told a different story…</a:t>
            </a:r>
            <a:endParaRPr lang="en-US" dirty="0"/>
          </a:p>
        </p:txBody>
      </p:sp>
      <p:sp>
        <p:nvSpPr>
          <p:cNvPr id="4" name="TextBox 3"/>
          <p:cNvSpPr txBox="1"/>
          <p:nvPr/>
        </p:nvSpPr>
        <p:spPr>
          <a:xfrm>
            <a:off x="2781300" y="4953000"/>
            <a:ext cx="3581400" cy="369332"/>
          </a:xfrm>
          <a:prstGeom prst="rect">
            <a:avLst/>
          </a:prstGeom>
          <a:noFill/>
        </p:spPr>
        <p:txBody>
          <a:bodyPr wrap="square" rtlCol="0">
            <a:spAutoFit/>
          </a:bodyPr>
          <a:lstStyle/>
          <a:p>
            <a:pPr algn="ctr"/>
            <a:r>
              <a:rPr lang="en-US" b="1" i="1" dirty="0" smtClean="0"/>
              <a:t>“Afterglow”</a:t>
            </a:r>
            <a:endParaRPr lang="en-US" b="1" i="1" dirty="0"/>
          </a:p>
        </p:txBody>
      </p:sp>
      <p:sp>
        <p:nvSpPr>
          <p:cNvPr id="5" name="TextBox 4"/>
          <p:cNvSpPr txBox="1"/>
          <p:nvPr/>
        </p:nvSpPr>
        <p:spPr>
          <a:xfrm>
            <a:off x="3562350" y="5715000"/>
            <a:ext cx="2019300" cy="369332"/>
          </a:xfrm>
          <a:prstGeom prst="rect">
            <a:avLst/>
          </a:prstGeom>
          <a:noFill/>
        </p:spPr>
        <p:txBody>
          <a:bodyPr wrap="square" rtlCol="0">
            <a:spAutoFit/>
          </a:bodyPr>
          <a:lstStyle/>
          <a:p>
            <a:pPr algn="ctr"/>
            <a:r>
              <a:rPr lang="en-US" dirty="0" smtClean="0"/>
              <a:t>*shudder*</a:t>
            </a:r>
            <a:endParaRPr lang="en-US" dirty="0"/>
          </a:p>
        </p:txBody>
      </p:sp>
    </p:spTree>
    <p:extLst>
      <p:ext uri="{BB962C8B-B14F-4D97-AF65-F5344CB8AC3E}">
        <p14:creationId xmlns:p14="http://schemas.microsoft.com/office/powerpoint/2010/main" val="4140420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Steubenville</a:t>
            </a:r>
            <a:endParaRPr lang="en-US" dirty="0"/>
          </a:p>
        </p:txBody>
      </p:sp>
      <p:sp>
        <p:nvSpPr>
          <p:cNvPr id="4" name="TextBox 3"/>
          <p:cNvSpPr txBox="1"/>
          <p:nvPr/>
        </p:nvSpPr>
        <p:spPr>
          <a:xfrm>
            <a:off x="1447800" y="2286000"/>
            <a:ext cx="6400800" cy="3693319"/>
          </a:xfrm>
          <a:prstGeom prst="rect">
            <a:avLst/>
          </a:prstGeom>
          <a:noFill/>
        </p:spPr>
        <p:txBody>
          <a:bodyPr wrap="square" rtlCol="0">
            <a:spAutoFit/>
          </a:bodyPr>
          <a:lstStyle/>
          <a:p>
            <a:pPr marL="285750" indent="-285750">
              <a:buClr>
                <a:schemeClr val="accent2"/>
              </a:buClr>
              <a:buFont typeface="Wingdings" pitchFamily="2" charset="2"/>
              <a:buChar char="v"/>
            </a:pPr>
            <a:r>
              <a:rPr lang="en-US" dirty="0" smtClean="0"/>
              <a:t>Evidence can be gathered from myriad social media sites, such as those already mentioned and others like </a:t>
            </a:r>
            <a:r>
              <a:rPr lang="en-US" dirty="0" err="1" smtClean="0"/>
              <a:t>Instagram</a:t>
            </a:r>
            <a:r>
              <a:rPr lang="en-US" dirty="0" smtClean="0"/>
              <a:t>, YouTube, Twitter</a:t>
            </a:r>
          </a:p>
          <a:p>
            <a:pPr marL="285750" indent="-285750">
              <a:buClr>
                <a:schemeClr val="accent2"/>
              </a:buClr>
              <a:buFont typeface="Wingdings" pitchFamily="2" charset="2"/>
              <a:buChar char="v"/>
            </a:pPr>
            <a:r>
              <a:rPr lang="en-US" dirty="0" smtClean="0"/>
              <a:t>Vigilante justice is both a blessing and a curse in the internet age– without blogger Alexandra Goddard, the case might never have garnered the national attention that pressed local authorities into cracking down on the rapists.  But innocent Steubenville residents might have been hurt by Local Leaks (a </a:t>
            </a:r>
            <a:r>
              <a:rPr lang="en-US" dirty="0" err="1" smtClean="0"/>
              <a:t>WikiLeaks</a:t>
            </a:r>
            <a:r>
              <a:rPr lang="en-US" dirty="0" smtClean="0"/>
              <a:t>-style site that addressed the case).</a:t>
            </a:r>
          </a:p>
          <a:p>
            <a:pPr marL="285750" indent="-285750">
              <a:buClr>
                <a:schemeClr val="accent2"/>
              </a:buClr>
              <a:buFont typeface="Wingdings" pitchFamily="2" charset="2"/>
              <a:buChar char="v"/>
            </a:pPr>
            <a:r>
              <a:rPr lang="en-US" dirty="0" smtClean="0"/>
              <a:t>Cast a wide net in terms of not just social media sites but also networks of friends.  While one person might have adequately protected their postings, one of their friends might not have, giving you access to pictures, videos, etc.</a:t>
            </a:r>
            <a:endParaRPr lang="en-US" dirty="0"/>
          </a:p>
        </p:txBody>
      </p:sp>
    </p:spTree>
    <p:extLst>
      <p:ext uri="{BB962C8B-B14F-4D97-AF65-F5344CB8AC3E}">
        <p14:creationId xmlns:p14="http://schemas.microsoft.com/office/powerpoint/2010/main" val="32138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133600"/>
            <a:ext cx="7086600" cy="3687356"/>
          </a:xfrm>
          <a:prstGeom prst="rect">
            <a:avLst/>
          </a:prstGeom>
          <a:noFill/>
        </p:spPr>
        <p:txBody>
          <a:bodyPr wrap="square" rtlCol="0">
            <a:spAutoFit/>
          </a:bodyPr>
          <a:lstStyle/>
          <a:p>
            <a:pPr marL="285750" indent="-285750">
              <a:lnSpc>
                <a:spcPct val="200000"/>
              </a:lnSpc>
              <a:buClr>
                <a:schemeClr val="accent2"/>
              </a:buClr>
              <a:buFont typeface="Wingdings" pitchFamily="2" charset="2"/>
              <a:buChar char="v"/>
            </a:pPr>
            <a:r>
              <a:rPr lang="en-US" sz="2400" dirty="0"/>
              <a:t>Are your actions in pursuing evidence morally and ethically defensible?</a:t>
            </a:r>
          </a:p>
          <a:p>
            <a:pPr marL="285750" indent="-285750">
              <a:lnSpc>
                <a:spcPct val="200000"/>
              </a:lnSpc>
              <a:buClr>
                <a:schemeClr val="accent2"/>
              </a:buClr>
              <a:buFont typeface="Wingdings" pitchFamily="2" charset="2"/>
              <a:buChar char="v"/>
            </a:pPr>
            <a:r>
              <a:rPr lang="en-US" sz="2400" dirty="0" smtClean="0"/>
              <a:t>Have </a:t>
            </a:r>
            <a:r>
              <a:rPr lang="en-US" sz="2400" dirty="0"/>
              <a:t>you taken all necessary steps to preserve and authenticate the evidence?</a:t>
            </a:r>
          </a:p>
          <a:p>
            <a:pPr marL="285750" indent="-285750">
              <a:lnSpc>
                <a:spcPct val="200000"/>
              </a:lnSpc>
              <a:buClr>
                <a:schemeClr val="accent2"/>
              </a:buClr>
              <a:buFont typeface="Wingdings" pitchFamily="2" charset="2"/>
              <a:buChar char="v"/>
            </a:pPr>
            <a:r>
              <a:rPr lang="en-US" sz="2400" dirty="0" smtClean="0"/>
              <a:t>Can you get the evidence admitted in court?</a:t>
            </a:r>
          </a:p>
        </p:txBody>
      </p:sp>
      <p:sp>
        <p:nvSpPr>
          <p:cNvPr id="4" name="AutoShape 2" descr="data:image/jpeg;base64,/9j/4AAQSkZJRgABAQAAAQABAAD/2wCEAAkGBxQSEhUUExQUFhQXFx0WGBUVFRQVFxcYGBgcFxgXFxcYHCggGholGxcUITEhJSkrLi4uFx8zODMsNygtLisBCgoKDg0OGxAQGywkICQsMCwsLCwsLCwsLCwsLCwsLCwsLCwsLCwsLCwsLCwsLCwsLCwsLCwsLCwsLCwsLCwsLP/AABEIAJ4BPwMBEQACEQEDEQH/xAAcAAABBQEBAQAAAAAAAAAAAAAAAwQFBgcCAQj/xABJEAABAwEDCAgDBAgEBAcAAAABAAIDEQQhMQUGEkFRYXGBBxMikaGxwfAjMtFCUmJyFCQzgpKisuEVc8LxJTRDUzVEg6Oz0uL/xAAbAQABBQEBAAAAAAAAAAAAAAAAAQIDBAUGB//EADgRAAIBAgQDBQcEAQQDAQAAAAABAgMRBBIhMQVBYSIyUXGBEzNCkbHB8BQjodEVUmKC4XKy8TT/2gAMAwEAAhEDEQA/ANxQAIAEACABAAgAQAIAEACABAAgAQAIAEACABAAgAQAIAEACABAAgAQAIAEACABAAgAQAIAEACABAAgAQAIAEACABAAgAQAIAEACABAAgAQAIAEACABAAgAQAIAEACABAAgAQAIAEACABAAgAQAIAEACABAAgAQAIAEACABAAgAQAIAEACABAHlUAIW22siYXyODWjWfIbSmTqRgryHwpynLLFFFynntI5xEIDGD7Trye/yCyquOnLuaL+TYo8OppdvV+AyGdtp++OJDR3Cig/WVv8AUT/4+h4A3Ou0VvmAOzRB9Efq63+pi/oKPKH8kjY89XgjTLHDgWnwClhj6sX2tSGfC4tdm6/ktGTcvxS3A6J2HDvFyv0sbTqabMzK2DqUyVBVsqnqABAAgAQAIAEACABAAgDyqAEZrZGy5z2NOwuA8ykbSHxpzl3Yt+gq14IqLxuvSjGmnZnQQAIAEACABAAgBOWZrcTRRzqxh3mKk2MpsrsGAJ8PNU6nEKcVoh6psYTZbOqg7j6qnPiUm9NPkPVJCJyxJqeD+6En66eyn/AezXgK2XL5BpILtoViljpJ2qbeKGuHgP8A/HIfv+BU/wDkcOt5fwxvs5eA8gtLH3tcDwVqnWhUV4O41prcWUggIAEACABAAgDmR4AJJoBeSdQSN21YGbZxZ4OkeWQuc1g1tNNLVe7VwCxsRi5Tdo6L6m7hcAoq81qyt2q1FzSSXEY3kkeKqpt7lxU0noN45CfSuH+6SRLGyO6Eaqk7ak3bgmEp46U6tPk0DUlt5fMWx0JXa9Om8AosugZV0F7Naw0ihLTzGtDixrTtZltyHnQ6OjX9tniOB9FZw+MnT0eqMvE4CM9Y6Mu9jtbZWhzCCD7od62qdWNSOaLMSpTlTllkhwpBgIAEACABAEFlbOaOGUQtjmmlppFkLNMtacHO1AJrlrYuUMFOrD2jajHxbtfyIa1dJdlieY5WTxvBoWuY2o4gOTPapbotR4PWnHNCUWvN/wBDu19IFiZD1rZRIT8sbfnJ2EH5RvKdnVrkUOF4iVTI4268jNst58Wq1E0eYo/uRkjvdcT5KGU7nR4XhdCitVmfi/6K2xzQ8Ocx0l9SCSNLaCRf4pi0NKXdyxdvJbE7HnJ1eibK2WzbWtldIw79F4uPmnZvDQqxwSqXVZqfnFJ/NGj5q59wzMDJ3tjmrTtDQa/UCCbgdymjUXM57H8Gq0pOVFNx+bRcwVIYh6gAQAIAa2+1CNtVXxFb2ceo6KuZ7l7O8NcQ1rnnkBzcfRZSw9as77LruWVGxVrVntKP+g3dVxPonLha5y/gW5Gz57Wlt5ha0flcPEhP/wAXHxYmY8jz9cPmZ3AKOXDPBi5kSmTc/oHuDXh7K66VbXffcmfoakE3uI2i2C0hwq3RIOyioTcuYpxHNomrCWnZW6v1TIu0rrRjn1LTm/l/rD1clz9R2/3W7gsc6j9nU731K9SnbVbFiWoQggAQAIAEAZ90l5xaA/RYzRzhpSEYhupo3lZ+Mqv3a9TV4dh7v2svQoNmZgX3bG/XfcsuTS2NjV7HVsyjHGKvwG0Vx1AazuTqNGpVlaJHWqRoxvJ/2RloysaAx0aCLm3l3OgpyqVpLh8PibZnf5J8ojaK2Sk0e4tG0UI5pXgoLZXJI8Sb3ViSZBQVdI87w6gpTcmKlHkh0sXLxIi1ZSGkQwvoPtFxJPCpoArUMNH4kVamPqbRYlI20aLn1lDGENcSflLr2gg6yNymVCmvhRW/V1r99/Mkc3MpuMgje49o0a4XX7CMKcFXr4Sm1dIsUsfVTtLU0PIVskicHRurtabtIbxtVFUalKWamyxOtSrxy1FbqaNYbWJWB414g4g6wVqUqinG5kVKbpyyscqQjBAAgDiR1ATsFUAjITnuLNA50Oi612h7pZXvBIjqaNZdiQ0NuwCr+0stNzqf8Y600qmlOKtFePi/UolrkdM6SSR2k95qXV1k1N3hRR3NZUssVGGiQzjbQetPBDY6lHmKBrjqJ4lNJ9fAUYzaCODkoqemunqOhZ3kfK4jewnxAS5WM9vTTtmRwKi7+U6+CUmUky5Zn58vsrmxSlz7Odt7o/yk4ga29yfGdjJ4lwiGJTnT0n/D8+vU2SGQOaHNNQRUEawcCrF7nFNOLsztAhy51BU4BAGP58dIjHOkZANIMFATUBxrTux4qBwTlmZYhGyMony3NI6912wVA7tifYfcv/RuI3tlJoZWuFK4htMRsvrfuS9CKbZeNCrTpUx+UitRtSJOxG34FEz+yFCyMTxtDDphrmtADXaVbwBgajxKB8GzP5RekJGWDIeWp7OBpMe+LeHCg2tcqWJwUaqutGOUi+ZPynHOzSjdpDA/eG54WHUpSpvLNEi6Drry1w1EXg8EQbX2ENBzdysLRHf87bnDydwK6TCYhVo9Vv8A2VJwysllaGAgAQBxLIGtJOABPdekbsKld2MDtFqdPNJO410nk+Nw5Ciwqs7u75nT0qajFQXJDO323QrU0pifQJlOm5MnlJRRXLTaXS0NDRpu5jzWzhYKCaMLHzdSSfJE5m1lKGOJzJWFxLw4OuoGjEUU80UlqJ5at0cj3iNpAODdgSKPML6WFIrO98NBiBTzUEpLNcsRvlKxI5zCWvaQ4XG5WlJMrtNDxtsklJDnyEOI0tddEUaSK0NBtKHKK3BRfIm8l5M0Xad+kMAfs7yRruKrVaubRE0IW1ZbbE0i6vuhH+lQEheMzbc4udG41FAQfe4Kai7OxBWjdXLarJXBAHhQBhef2estomfHG57IY3Fga1xBeWmhc6mN4NBsVWc23Y63huBp0qanJXkykOqcTjqTDVd29TuI0wu3k17ggVPLsSFjyZLLewaLdp9AnxpmbX4jGi7RLTkjNZlCZXF3gFKqaMuvxirLSJxLlDJ9mdQUc4XHQYX054V5p6gUZ46rLdkpk3OuySHR6wsP42OaP4sB3pcrRWdSW9yctGRoZx2mNcDg4UrfrDgksmS0cdWpO8ZEFljMgNjc+JxcWivVvpeBqDrr6VTHTXI3sFx5znGFVWvzX9Fs6LcpdbZOrJqYjQH8Dqlo5docktN6WKPHsP7PEZ18Sv6rRl0UhiCFtjDo3gmgLSCd1ECrc+T8vWmr3aIo3SO04G71UZZI2E96UB7Ybe+F4exxa8YEGl2wjWNxTWK0WmHpBtIFHdU7fokHuBSWfiMyIhstZwy2mnWuqBeGtFGjfTaljGwqSQpmbGyS2Ma+hABcAdbhh5+CJuyEZrghqDfdTYCE1NMiKnnLkfqm/pNm+HKy97Rc17ddRgmVKUKkcskSRk7nWSMsi0MFbjWhH3XcdiwatB0ZZXsT3vqWLN/Kphma7VXRcNoT8NWdKon8/ISccyNTaV0pSPUACAGWWj+rzf5b/wCkplR2g30H09ZpdTBbRKImHdcKazW8jx7lgKLqSsjrI2irsjP8OfKQX3DYtGEFBWRl18Rnemw/kyS1zQASOHK/+ZSJ22Kb13EIMjubg5pH4mV1cU/2shmRDv8Aw0mgc677oAaO4cHYodRsFBIkLPBo03U9FGx51arEx/zNBPAb/VJdgIQ5LaDcLt3vZ5JQJWy2ED379lIA7LdGgHmBd7p3pQHOTrb1csZ2OBPDDdqJ71WxFXI4+dy1Qoe0py6qxqQK1zGErVaWxsc97g1jQXOcTQADElFx0IuclGK1ZmWdOfktos8psLXRxMHbtMnZrU0DIhre7v4KGU7rTY2qHD4UakVXacntFfV+RkMshGup9SoNzonLLGy3OoGHC8k9/AJ1rsapZI3kyWsk1mhvmcXuH2IxpU4nCqmjTZg4ziWd5YbFiydnXZnkN7UeoabQB3g3J+WxjSnmdyetkbpIXtjPac0gHiKXIGXMmcwwv0ZWUc03sdUV/sVLfwAWt1rEjgWxMjoKUZpUO81JvRFNbu4PU1PotMhsztKvV6fwq7KdoD8NaU5qN7iMuVpI6t9fuO8kD6XfjbxRm3R7nILLanNfdFLQHY06neN/NQQlZna8WwLxVG8e9HVdeht4NVYOGOLQRomuFL0ypLLFsVbnzZnpmw+zyOcL4i46J2DU071XoYiNaOhaKgxlCVOBy5KIeIAT0qoEF7JaHRva9po5pqCkeqsBo+R8+onNAmPVu162neCoXGSEcUIZ0Z3RGF7Inab3tLRT5Wg3Ek+ifFNjbFSyNlfqjeCQcaY+8FFicMqy6kkZWL/Y7UJGtcDUO1rBqwcG4yJka/mva+tssTjjo0PFp0fRdDhKntKMZFKpHLJolVZGAgCBz3tvVWOVwxI0f4rvKqrYuWWk+unzLWChnrxXr8jC2Wmr6H7IFOJxKpUIJK5sY2ckkkP2za/e36KwZgs193vVT/6oAUabuXofVvigBdprj7FSD/UkAWDbvez6tKAForxzJ7yHeqBRVjQNnPdq7ie5Ag4adEcPfohAIdeCa15VZTldUIARil0nvodbb6/unyWfi3eRs4eGWkrmw2U9lv5R5Lcp91eRzEu8yvdIrwLBKDc1xY1x/C6RoPgiexb4ff8AURa3V3/Bjuf2XJTNJZbmWaB+jHEwBreyKBx2mhrzUMm27HQYGlCNNVnrJrVsqcAJ4k3c8Kb02xdUrLNIl8tWB1mgYT88hoSPsgCuiOO3cp6cUjncfjpVXljsQ2Tp4WEmZjnilwa7Rpxuv1KWSk9mZSa5iNmhdI4NaCXE0G8pWIbZkKxOZExrsQADxTBGSGUMgQ2ho6yNriNZF/ei4txCx5l2Vhr1LT+a8dxuRdhcssMAaKAUAwAuCQQh88LcIbLI7WRoDi67yqiTsi/wyj7XExXr8jHIxeDqVZbnoCfM3Do2yv19lDXEl8XYNcSMWnfddyViD0scRxvCqjic0dpa/wBlhypJRnE0VTHzy07eLMumrsoOWIg86LhVpuIK56NaVOeaPiW4q5k+cOQzESWVLN95bS6h3LpaNeNWN0McbFbe1TjWJvKUBNIByZL0iEYoHpQE3PSiC9kiLiAL6lNlJRV2Fr7Gj5Gi6uJrdgHfr9VztepnnKRYStZGudH762Wmx7vOq1+G+5t1ZVr98syvkIIAovS3NSyMG2SvINd9QqOOfZiupp8LX7rfQxPrdGWpw1qKk9DTxFPPFpbkobSCLlKZDTW47s89bvev6nvQA4jk3+PP6d6AHDH+9WA9PJAC7ZR/vhf/AHSAKWWfH2Lr/Kg5IFFmzgep27PAoA5mtFaU1cRfy8kAMcp5QLWHRJ0sMXHnikcrFrCUPaT12QZPeQ4A4lg7wQdizKmqbNhrsm4WQ1Y0/hHkugp9xeRx8+8/MhM/rP1mT7UDqic7Ze0aQ8kTV4ssYKWXEQfU+brTaXSOL3klzsScTcq7OsilFZUtCxZkZJMsnWO+VmG927gPNSQXMzeKYnJDIt39C6ZUyI20R6D8MRuOog7b1Kc5cqx6OhX9q6myg8064XLXm/mvFZx2RV33jedeGxDC5aIYqJBB7Z2oActakA8kKUDNelLKFXRQA3j4judzfVRzZ0nAaLWaq/JfcqNhe1gJe3SGi66tLyCGnkSDyUPM6aSlJJRdnp/2aH0d5Q6uVgkboB8f6OSf+7G7TYHbCWSBSwexg8YoZ6Usru083/Fqzt5NF9y67st4nyWdxWVlBdfsczR5lNt2Ndhr40XPtluJTsp5OklmLIj26lrd50XOpzpTmtnAd5LxCbWW5SprGJKlvZcPmYaih1056lsXIiItFkcDeE64lhuWEIA46tKNOo7O4m4FFwsSuScjtkkax7wzSrfTSwBdSlRU3JHKyuBY8lZHbEK0q7acf7LDxGJlU05E8IKJOsZRvL1VK4/maX0dO+C8bH+YW1wx9iXn9inX3RbVpkAIAznpjd8KJu9x8AFn456wRr8JXak+hj1vivUNN6Gu1qI2SQi48lPmKeIw+ZZkS1ndW7X7wTjMHD5iPfl72JAOv0m7f7+p7wlA5daztSWFFrJajQ38OXpikAeQMkeC5rXFoxIBLQML3YDUL0ttLipXdhF9pJZIWGpY2teLgxMcrOxep4PZzIuzPL2uqSST6KOo+0jSpRUdETjbpW8KeCpfCyT4DbsjPrBEfwNw4LbwzvSi+hx9dWqyXVlB6ZcuFkcdjjNHzGr6Y6FdEN5u/pKfUfI0+E0E5OrL4fqY3OAZSLmjS0bhgAdHyChe5tq6hdeBreTbHHFCGsFAO/bXiSrCVkcjWqyqzc57jytGjWgiHtnaHAFADljPfNKA4YLkAOICgDt0wCAPbN236O6p3D6oAwvKzzJaZnuJPxHXn7ocQB3UUE3qd/g6SjRio+CER81CDSlQMKiqYXo9DTrY9j4beWkOGlZ5Iy3VI6JgaRzopXaz8kczSU4VMOnppNO/hmdy3ZYqGR1xpfvNBVZPGNIw/ORhUrZpWKrb8CPe1YK1LCIzItnJylFTU/TP8C2eHtupEbV92yp5ztiktdo6mkcjZXtdEaDSo49po3rdaIYvQr9qn0RQx36702w65FTW0nBjedSlsJcR6/8ACzuS2Eucm0nVcNguS2EuWHM3Isk7nz6DuqhHz07Okbg0E4m8kqDFO1GTQke8rlvbB6LmnPQtnpZdyp4pq2DmaR0fREWdx2v8hRdBw2NqbfiylWfaLStEhBAGa9MBuiH4Xeizcd34mzwn4jMbfFUVVWnI2OZHtj81NmBxuePJaeya36yrJz8lqdnKOpzXcjXzRYQ8/wAVZra/+VFgFbPlSE/MJByafVFgLlmnZorRI2OKNzqmpfILmjWaa/d6dFXdhsnlVzVMu2FjLBNG1oDREbgAMBWvFTVElTa6EOHk/bRfUxOwj9XtJ3Bo49Yw/wCpZy73odLPvRX5sMrALjx9E2o9SaJNyj4jOXqFVj3WK32WbLmw+tliP4adxI9FsYL3ETlMarV5eZkvSRa2DLLHSXsjbGSMbm1fo8yfFPk+3c2+HQk8G1Hd3M7mNSThUk0GqpwUdzVUMsS55AzgDmtY92i8Cl5ud9CpYzRz+N4bUjJzgrotMc5ICkMhod2K1aNxSiD+O1g++fqgQX/SgNaAHEUxIQKOLNCXmgurrOKAFsr2uOwWd8jjV5FG7XvI7DGjj6lDdixhcPLEVVBevReJhVus0kcj2S3SDtPG9wDqce0q0t9Tv8LKE6alDVcvp9hSzwvEsZ0CdKhYHA0eATSm0EghJYdOpF51fbfoXrMgCSPq9GgltocWjUyJglDTtFQ0d6kX1ZhcUbhLPfWNN/OTcb+e7NBy+3sNOwrM42v2ovqc1hu9YqGUMOY+i5qMk7+hcSJPMjJtXyWkjHsM4C4nwAXVcMo2jnZUxEvhM+6dMiQxzxTsqySUHTp8ri0ihuwdfjuC02RwehmQt0mBdpDff4pLElxJ8hKLAJkoA8SiH0P0dZODshtazF4e797TN3gFHWhnpOK5ojvadyvPjp34c1yDdtC+hJ8ZLmgbT53KSms2i8Qlpc1rIlh6mBkesC/ibz4rrKFP2cFEzpO7uP1KNBAGYdLb6yRt2Rk97j9FmY99uJtcJWkih2mKrVQhLU2VuR/VUPEqbNoOQ0nZ2nHVU071eWxzs+8xu5h5pRBFwKBT1slPdEohs3QtZ/hyyFoF4aDi47ak6rlLS5lWu9i752OpY5/8s+Nykq9xjcMr1Y+Zg9mmpZZW/jae8/8A5Cy/i9Dq5x7cX5iVh+1xHkUypyHIm3j4reLPNVY90WTtA1zM8/qke7S/qK2MC/2V6/U5fiHv5fnIw7Ltnfarc8tFTPaJdA6ixh0RTdRp7k96vzOioTjRoq/wpX9StaNaqM0rXuhWOO8IHqOpseRcpNdkiBoLS5p6s4Et0amm40Le9WYPso43itNxxUuuokwnUnlAcRtdsCQB1HETSuilEH8DTt8EgDuTJ1okDTDM2I1vc6PrHU/CCQMdqLPkTUZ0otupG/hrb58z2LIgicbTaJH2mVjToksuYKVIihZdU0xvKLc2TPEOaVGklCL/AJ82/wD4YtI2W2WuXs0llkd2XChF9aGuFAPBV3rI7ei6eGw617MUtS05bla2y5LewfFjj6zSrgxjmihGurjdwO1OfcRm4aEnicSpPst29Wn9EWLIlh6p8VooGsntbnMbra2SNzWYbTfzCfb4upm4qtnjKhe7hTSb8Wmm/kWbLzwdFusX8licaqxeWmt9zIw6erKvld/YKwaesrlxFwzciDbNEGmo0Qa7ziu3wySpRt4GbU7zKb025KbNYRIaB8cg0ScKOFCOdymYU9z51fUGhTSU7aUoHQQKeFAh9I9DQP8AhUNT9qSm4dYbkqIZ7jDLUQNoluoNLUuS4kksRK2heovsISzes4NrjurfW/cCa96l4Yr1ooSs+yaYF1JQPUACAMk6UZK2pw2RNHeXn1Cycc+2je4Uux8/sVQXx8voqHxGstxEw1kaFIn2AvbN5EVJHfwvK0znRCQIAayFKKIl9/BKI2bV0Jue6KVx+TsgcbyaKWlzKtfkWzP6XRsE2/RHe9oS13amx2CV68fzkYVH+zePxNPdpLMvqdXJd0UsP2uITanIRFgYKys4t8x/fuVSnsNqe7Zfo7WYsjSyM+ZsUhHG8V8Vr4N2w9/Mwq0FPHKL2uigPsj3TsdY3NcMnWaN2NBI6unKK4AnSf3UU9tdORoKcVB+1XvJP08Ckyt0iX0oKg3YDSJxPJRcjafZlGP5oLR/MAMcEhZ2LhmzPotNnc0ska9znAihOAIOuooBfuU9JrunMcboSk1Xi7xtYttnirVSmASEEAQIPYoRsQA4AolAnbK2jGjclEFCEAUzI2Z7orfPaZHMc15e5lK1BkcbiDrDbq70xQ7VzYr8SjPBwoQTVrX62/7G2R8hNfZJNOpkZFJZg0gUZ1b3kFu91WmuwBJGJLica44iOXuuSnfxulv5ak1k2Fs1ggMgLdFkb6CrSHx0IpsvHcVHVqKnRc3yRSrzlSxlTI73bXmnf7DKecuJcVxVavKrUcpfn5cdGKSsRduFWn3gUynLZ+Y7mTmZVsGh1RN4NW/lN66jhOIzQdJ7rbyKmJh2syG3S0yuTJrq/KTw0heteRDDc+ZZHXptiW562iBTralA5efJAh9AdDuUmjJJNb4pHgjeTpDzCZUqKnBzfIjavKwnaZS5xc43k1K4ytN1J5pbsvRVkNLPazE6ORuLXd+7uU+FqulLMuQVI30NUss4kY17cHCo5rr4SUoqS5mc1Z2FU4Q8KAMe6RZK22QXXMaO4CnmsjG986DhitTTK/Y29lo2mneFQk9TUR7HH8S8YfRKpaLzEkrp9UQbZLj710Wuc8JzNBbQIAZyx4c0ALZKyX10rWaQbpOA2k1NKAc0qGvQ+lc3cjR2OBkMQo1ovJxcdbjvJVuKsijKWZ3IPpOfSxEbZGjuq70UOJ93Yu8OX71+jMbbH8Ku2ng4hZl+0dLJ/nocWMfPyST5Dixxu7bDvYfFU4EdRdlml5t2Zs1gdE69rhIw8HEjyK2sDrQ+ZzmNk44nN5GUZjWN88ktgaS1kjtKZ9aOMMVQWAEYlxapYK/ZN3HzjTjHEPVpaLld8yEyvC2F9phbV9H6DXkU+R95pvoQmOyui9TzVadOo9Ha9vNaDOBxqNo18E0uxu9GW7ITjJOJHh2kWntgXPO1x+8pYayMLitqdCVKDVrrRvVeXQvNjZcPe5TnLkjA1Ag6aMEAdsFSBtKUCfASiHqAPCgADUAR+WX0iptNFl8WqZcO14v/ALJaKvO5WT771x0d7eX8sv8AIaTXt5kd6fT1XqD3FMh2gMnhrddoHvLfotnBVFHEQb5q31X9EVVXgyZ6Rf8Aw60/k9QunlsUobnyvOe0UExy0oEFAgcegYIENi6LHgZNkAxM/aO0Bgp6LO4nO1G3iwiu2ScrsTuJ71yyd3cuWGrxRo3H0UkGD3LvmJbdKJ0Z/wCmbuBqV0nC6uall8ClXjaVy0LUIDwoAxLPU1yhaN1B3htPJYuL1m/M6Th+lGJERV0Ry8lTluzQhYdO/aHhu1hNFXcISeMVIpgT4LYWxzst2NZWeCUQYynxSgWvotsHWW6OuDTpfw3p8FeRFVdon0EFbKRV8/YdOOFu2U+EUh9AoK6ukupdwMsspPp90Y7X4Mf5Sf8A3D9Fk31Ome7/ADkNLJ9vgET5EnMsWnTQ/d81UiRT2Zp+aM2jZC77rnnuvWzw9/s+rOc4hG9e3ikUzN3Mt87G5QhndHaJC+ZjdEaGk55IDjjokXEb1YjC6zI0sTj405vDTjeK0fjt9RpnBmmXzwzysEBtEzI3QMcXkvJJleDgAQKpJQ1T2uT4XHqEJU4PNlTab005LrqXDK2Y9ia79IEQb1bXHQbcx5p2S4blI6cdzIhxTEqDjm358yr5Ayd1LKaRN+scgkhHKhuOxrxVRTcbaWLFZxcOH+yeUSQjbgEALgpQHFjbV7UCE0lAEACABAENnC+5o4rB43Lswj5ljDrdkCDid9O5czSd5SZba0Q0eew7vRR2YsuQwhBL7sRU+NVag25actRZd0sOflt/4VK8/aYAd1SAV2dGp7SlGfikZyVp2PmGc9oqUkPGlAgoCgUECmsdGbSLC6+4yGnGgCwuMVNMo+mtSbtGB7u4LBXMsoSnbc4bD/ZPg9bCPkTWYkxE52OaQeIvW1wuTVZrxX0K1ddk0NdAVDwoAxXPhtbdaqHAxj+QkrHxllJ+a+h0fD/dQv1+xBQfK3gPoqU92aEB4cQfw+VfoouQ9EVaWdp3EhbMH2Uc7UVpPzGMuBPvcnDRhKMEoGl9ClgrM+U4NaRzJA8qqWitSvXehsaslUrud3/lv8/zjePVRVeXmW8J8fl90YpGKxN3R+Z/usXmdVL7jOzG+m0f6k6ew/mT8hILeX9QCqR2I3qmarmVGHWQggEF7wRtrcarY4d7r1ZzfEW1XuvBFgstmZGxrGNDWNFGtaAABsAC0EraFGUpSeaTuzp8QNKgEi8VANDtGxAl2iIztl0bM4a3EN7zXyBSMEU+x4U2pAJeLHx+iUB3GgBVpQA8yb8/IoEJdKAIAEACAIDOPFvBc3xzvx8n9S1Q2IOvZ97FzdHRP1LchEC6m1qfS39BJDKxDt8Wu/pKtYfvtf7X9An3R7npL/wWTWCdE8C9dXw+V8NH85spS94z5wlxKujjwFAgqCgD0IENgzDh0LBFUfM5zuVTRczxad6qRPTRIy303+pWVyJ0ePFdPj78k6PesI9kSmZ37Zn53f0VW5w62aL53f8A6lavs/zmaOugKh4UAYVnRNpW+1nV1lP4Ro+iw8W7yfmdPg1alDyI1j+zwP0VZ94twQ6lPZB1gkeRCZT7wVHaLI7KA7R3geIC06DvTRjYpWrSXUj5lMVxjIb0AbL0NRBsUh1mlOAx8wrFErVzSFOVyt56yaMcLsCJgf5XKGs7JPqW8Grykun9GKwj4X/p+NWfVYt9Tq57+v8AY0sH7Qe9dU6p3QZP2o0LOH+pVYLQatn+cjWMxB+qj87vNbPDvc+rOa4i/wB9+SLEr5QBAFSz6tH7JnFx5XDzKRikLY/fNAElZzr97kAO2YIAVqgB/kkdonclEJZAAgAQAIAr+chvHD6rmeOPtr/x+5aobEDKewfepc9TXZf54Fp7o5Zq4FLB2khXsxrZG/EaPxU76j1VzDe/S8Xb5obLuHOez6ZGprc+nifouo4arYWBUl7xnz3OO0VoDXuJhAC7UDjtrCTQYlI2Bu1ns/VQxR3dmMC7br9VxmNnmquRYprQTcO1z8gqrJVscuN/GvgU9b3E5Etmcz9Yj/fP8oC3OGJ54f8AL7IrVtmaIuhKh4UAfP2WH6VptDvvSPP8xCwa+rv1Orw+kIrp9hlA+rXc/JQzVmi0lqPn3xnkfBNpJe0RFXdoMZZSxb+UeFQr+F7hl4xfusjJirBVGDneaURmsdDkznyP+6xp4X0oOKmpbletsawrBWKZ0pvIsjCP+83ycquLf7fqaXC0nWafgzKpBSBm9pH9B9Fkrc6G95Po19yPsN0jfeKKncHssUhq6LeW/wBYUNPdET0jL85Gp5hf8o38zvNbHDvcerOc4l/+h+hY1eKIIAofSLlJscsDCMWuJIxAqKcrimSkkx8YOS0Gdgka5pLSCNyW4jTRKRtQIOWoFFAgQlMjD5jqwSoQk0oAgAQAIArWcbu3TcFynG5XrWXgi5h1oQ04uPFYUHpLzLD5HNMOaHyYviNyNGVh/E09xVylpWhLqvqN+Fo4z7sRkyS/R+aKUuA23uBHca8l1mB9wuja/llSXvPQ+epjeVdEscBACjSi4E3mlYOvtUbDhpAnDAG9Q4ipkpuQqWptNoNXncFxNSWaSuWo6IZDEHaSm31JOQnEa8iVNFJ39Rr0J3MuptDRqDHeJC2uEu9S3gn/AC0Vq+xf10JUOJTceCRgfP2UPmr97SPD4j1hVlt+czqqG/kl9EM8n/L3eIUNTctMkbN8jvyeSZT94iPErsMYZSwYfw48/wC6vYXZrqZuN76fQh5nY+9StFMTsVidK5rRdUgVO9OSuNe1z6RzWzfjsUDYoxfSr3nFztZP0VuEVFFGcnJ3JlOGlN6Vv+RJ2SM9VVxfu/kaPDPf+jMptMnwYQNjhjsAu8lkczoYrtyv0GFn+ZnJEu6yVk7YpNJ8IxpM0U21e0/VMpLtrzIa+kJ+X2ZqnR++tlpse4eR9Vq8P9211ZzvEV+96IsyvlAEAZB0jWjTt5b9xrW+Gl6qCo9S1RXZGdhuwJB3XKNNokaTLBZrW+6+vFPU2RunEfMtztydnY32SOZLa+mNOCHJiqmix5ouJicT98+QT6exFVVmTieRggAQAIAq+WX1mduAHgFyPFKi/Uy8rfwv7LlFdkiZfl5nzWNB9hlh7gFJG1vn9BBrKb67HeqlovtLo0A+y9JSyPbtnf3D/ddZhdKUl/vl9WVvj9DGctZvMkcXM7DjjsPJSqq1oyR07kHJm3OMAHcD9VIq0WM9mxSz5sWl32Kby4BL7SIZWXfMDNd0M5lkcKtaaNGF91a8ys/iVa1FpcxVGzLpIb3Hf5BcvLvE62GjBe1NW457MRg+171qS9pBLYsOYY+O/czzK3uDd+XkVMRsi+roCqJWt1GOOxpPgklsKtzAMomscTtof/8AK9YdbaL/ADdnUUfeSXl9ENsmtqBy+irT3LUh9k81I3tI8E2PfXmNxHcZ5LZmuaKjAkcrlfwu811M/GLu+RGWmytGAVsqWQ5zVgD7XA3UZG+akhuRVdIs+ilaM4EAVXpNirk+Y/dLT/OB6qvil+0/T6l3hztiI+v0MYaKxMGx5He0H6rGb1Z1HxPyG9m+ZvH1RLYcyYydaOrlY77sjHU4EH0UcJWkmR1o54OPimaj0au+DINWnXvH9lp8Nek/M5/ii7cfIuC0jMBAGG50y6dvnP4yO4AeirVNy5T7qF7JqTB5LWdyVCDtpSgDilELhmk34HFx+imp7Far3iaTyMEACABAFTyx+2fy8guL4rriqn5yReo91Ea7BZcO60TN6nGl5+idF2+YCFqFKncCrElklp4JiLVI8zjtFWObq0y/+JrT9V1VCV1Nf7n/ACk/uQRWqZRJ8UrJjuBNHElC5PQxk1kY9l53geazeJN9mI3mLP8AkceKw/FjxBuI4Jq3Q97MbxH5k57iss+YzKTy/kHmV0fCI5ZSXRFKu9EXdbpW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651" y="0"/>
            <a:ext cx="21363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Practical and Ethical Considerations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19685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1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1928" t="19473" r="36709" b="4023"/>
          <a:stretch/>
        </p:blipFill>
        <p:spPr bwMode="auto">
          <a:xfrm>
            <a:off x="13447" y="1187822"/>
            <a:ext cx="2875974" cy="329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9945" t="39344" r="10909" b="13566"/>
          <a:stretch/>
        </p:blipFill>
        <p:spPr bwMode="auto">
          <a:xfrm>
            <a:off x="0" y="4480916"/>
            <a:ext cx="5172635" cy="2365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chor="t"/>
          <a:lstStyle/>
          <a:p>
            <a:r>
              <a:rPr lang="en-US" dirty="0" smtClean="0"/>
              <a:t>This is happening.</a:t>
            </a:r>
            <a:br>
              <a:rPr lang="en-US" dirty="0" smtClean="0"/>
            </a:br>
            <a:r>
              <a:rPr lang="en-US" dirty="0" smtClean="0"/>
              <a:t>And it’s important.</a:t>
            </a:r>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692" t="35695" r="39179" b="17947"/>
          <a:stretch/>
        </p:blipFill>
        <p:spPr bwMode="auto">
          <a:xfrm>
            <a:off x="2653553" y="1724357"/>
            <a:ext cx="3783105" cy="2689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607" t="33149" r="38453" b="38557"/>
          <a:stretch/>
        </p:blipFill>
        <p:spPr bwMode="auto">
          <a:xfrm>
            <a:off x="2563906" y="3786153"/>
            <a:ext cx="2716567" cy="1207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143" t="15462" r="36239" b="33277"/>
          <a:stretch/>
        </p:blipFill>
        <p:spPr bwMode="auto">
          <a:xfrm>
            <a:off x="5150224" y="2434094"/>
            <a:ext cx="3720353" cy="2734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0784" t="37989" r="12578" b="20351"/>
          <a:stretch/>
        </p:blipFill>
        <p:spPr bwMode="auto">
          <a:xfrm>
            <a:off x="4213412" y="4881281"/>
            <a:ext cx="4657165" cy="1976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2917" t="40106" r="39700" b="18353"/>
          <a:stretch/>
        </p:blipFill>
        <p:spPr bwMode="auto">
          <a:xfrm>
            <a:off x="6005341" y="1048873"/>
            <a:ext cx="3138659" cy="221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2138" t="41690" r="39059" b="29155"/>
          <a:stretch/>
        </p:blipFill>
        <p:spPr bwMode="auto">
          <a:xfrm>
            <a:off x="6476998" y="5617647"/>
            <a:ext cx="2671484" cy="1226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028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500" fill="hold"/>
                                        <p:tgtEl>
                                          <p:spTgt spid="1029"/>
                                        </p:tgtEl>
                                        <p:attrNameLst>
                                          <p:attrName>ppt_x</p:attrName>
                                        </p:attrNameLst>
                                      </p:cBhvr>
                                      <p:tavLst>
                                        <p:tav tm="0">
                                          <p:val>
                                            <p:strVal val="#ppt_x"/>
                                          </p:val>
                                        </p:tav>
                                        <p:tav tm="100000">
                                          <p:val>
                                            <p:strVal val="#ppt_x"/>
                                          </p:val>
                                        </p:tav>
                                      </p:tavLst>
                                    </p:anim>
                                    <p:anim calcmode="lin" valueType="num">
                                      <p:cBhvr additive="base">
                                        <p:cTn id="13" dur="500" fill="hold"/>
                                        <p:tgtEl>
                                          <p:spTgt spid="10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additive="base">
                                        <p:cTn id="27" dur="500" fill="hold"/>
                                        <p:tgtEl>
                                          <p:spTgt spid="1032"/>
                                        </p:tgtEl>
                                        <p:attrNameLst>
                                          <p:attrName>ppt_x</p:attrName>
                                        </p:attrNameLst>
                                      </p:cBhvr>
                                      <p:tavLst>
                                        <p:tav tm="0">
                                          <p:val>
                                            <p:strVal val="#ppt_x"/>
                                          </p:val>
                                        </p:tav>
                                        <p:tav tm="100000">
                                          <p:val>
                                            <p:strVal val="#ppt_x"/>
                                          </p:val>
                                        </p:tav>
                                      </p:tavLst>
                                    </p:anim>
                                    <p:anim calcmode="lin" valueType="num">
                                      <p:cBhvr additive="base">
                                        <p:cTn id="28" dur="500" fill="hold"/>
                                        <p:tgtEl>
                                          <p:spTgt spid="10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 calcmode="lin" valueType="num">
                                      <p:cBhvr additive="base">
                                        <p:cTn id="32" dur="500" fill="hold"/>
                                        <p:tgtEl>
                                          <p:spTgt spid="1030"/>
                                        </p:tgtEl>
                                        <p:attrNameLst>
                                          <p:attrName>ppt_x</p:attrName>
                                        </p:attrNameLst>
                                      </p:cBhvr>
                                      <p:tavLst>
                                        <p:tav tm="0">
                                          <p:val>
                                            <p:strVal val="#ppt_x"/>
                                          </p:val>
                                        </p:tav>
                                        <p:tav tm="100000">
                                          <p:val>
                                            <p:strVal val="#ppt_x"/>
                                          </p:val>
                                        </p:tav>
                                      </p:tavLst>
                                    </p:anim>
                                    <p:anim calcmode="lin" valueType="num">
                                      <p:cBhvr additive="base">
                                        <p:cTn id="33" dur="500" fill="hold"/>
                                        <p:tgtEl>
                                          <p:spTgt spid="103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additive="base">
                                        <p:cTn id="42" dur="500" fill="hold"/>
                                        <p:tgtEl>
                                          <p:spTgt spid="1028"/>
                                        </p:tgtEl>
                                        <p:attrNameLst>
                                          <p:attrName>ppt_x</p:attrName>
                                        </p:attrNameLst>
                                      </p:cBhvr>
                                      <p:tavLst>
                                        <p:tav tm="0">
                                          <p:val>
                                            <p:strVal val="#ppt_x"/>
                                          </p:val>
                                        </p:tav>
                                        <p:tav tm="100000">
                                          <p:val>
                                            <p:strVal val="#ppt_x"/>
                                          </p:val>
                                        </p:tav>
                                      </p:tavLst>
                                    </p:anim>
                                    <p:anim calcmode="lin" valueType="num">
                                      <p:cBhvr additive="base">
                                        <p:cTn id="4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3200" dirty="0" smtClean="0"/>
              <a:t>Social media research ties in with traditional legal research skills and competencies.</a:t>
            </a:r>
          </a:p>
          <a:p>
            <a:pPr marL="457200" indent="-457200">
              <a:buFont typeface="Arial" pitchFamily="34" charset="0"/>
              <a:buChar char="•"/>
            </a:pPr>
            <a:r>
              <a:rPr lang="en-US" sz="3200" dirty="0" smtClean="0"/>
              <a:t>Make a research plan</a:t>
            </a:r>
          </a:p>
          <a:p>
            <a:pPr marL="457200" indent="-457200">
              <a:buFont typeface="Arial" pitchFamily="34" charset="0"/>
              <a:buChar char="•"/>
            </a:pPr>
            <a:r>
              <a:rPr lang="en-US" sz="3200" dirty="0" smtClean="0"/>
              <a:t>Keep a research log</a:t>
            </a:r>
          </a:p>
          <a:p>
            <a:pPr marL="457200" indent="-457200">
              <a:buFont typeface="Arial" pitchFamily="34" charset="0"/>
              <a:buChar char="•"/>
            </a:pPr>
            <a:r>
              <a:rPr lang="en-US" sz="3200" dirty="0" smtClean="0"/>
              <a:t>Organize your saved research</a:t>
            </a:r>
          </a:p>
          <a:p>
            <a:endParaRPr lang="en-US" dirty="0"/>
          </a:p>
        </p:txBody>
      </p:sp>
      <p:sp>
        <p:nvSpPr>
          <p:cNvPr id="3" name="Title 2"/>
          <p:cNvSpPr>
            <a:spLocks noGrp="1"/>
          </p:cNvSpPr>
          <p:nvPr>
            <p:ph type="title"/>
          </p:nvPr>
        </p:nvSpPr>
        <p:spPr/>
        <p:txBody>
          <a:bodyPr/>
          <a:lstStyle/>
          <a:p>
            <a:r>
              <a:rPr lang="en-US" dirty="0" smtClean="0"/>
              <a:t>Teaching it!</a:t>
            </a:r>
            <a:endParaRPr lang="en-US" dirty="0"/>
          </a:p>
        </p:txBody>
      </p:sp>
    </p:spTree>
    <p:extLst>
      <p:ext uri="{BB962C8B-B14F-4D97-AF65-F5344CB8AC3E}">
        <p14:creationId xmlns:p14="http://schemas.microsoft.com/office/powerpoint/2010/main" val="1573060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133600"/>
            <a:ext cx="8382000" cy="3962400"/>
          </a:xfrm>
        </p:spPr>
        <p:txBody>
          <a:bodyPr>
            <a:normAutofit/>
          </a:bodyPr>
          <a:lstStyle/>
          <a:p>
            <a:pPr algn="l"/>
            <a:r>
              <a:rPr lang="en-US" sz="2800" dirty="0" smtClean="0"/>
              <a:t>Applying the (slightly modified) Rombauer Framework to Social Media </a:t>
            </a:r>
            <a:r>
              <a:rPr lang="en-US" sz="2800" dirty="0" smtClean="0"/>
              <a:t>Research:</a:t>
            </a:r>
            <a:endParaRPr lang="en-US" sz="2800" dirty="0" smtClean="0"/>
          </a:p>
          <a:p>
            <a:pPr marL="457200" indent="-457200" algn="l">
              <a:buFont typeface="Arial"/>
              <a:buChar char="•"/>
            </a:pPr>
            <a:r>
              <a:rPr lang="en-US" sz="2800" dirty="0" smtClean="0"/>
              <a:t>Preliminary Analysis is not a waste of </a:t>
            </a:r>
            <a:r>
              <a:rPr lang="en-US" sz="2800" dirty="0" smtClean="0"/>
              <a:t>time</a:t>
            </a:r>
          </a:p>
          <a:p>
            <a:pPr marL="457200" indent="-457200" algn="l">
              <a:buFont typeface="Arial"/>
              <a:buChar char="•"/>
            </a:pPr>
            <a:r>
              <a:rPr lang="en-US" sz="2800" dirty="0" smtClean="0"/>
              <a:t>Following </a:t>
            </a:r>
            <a:r>
              <a:rPr lang="en-US" sz="2800" dirty="0" smtClean="0"/>
              <a:t>your Search Strategy will help make sure you don’t miss anything</a:t>
            </a:r>
          </a:p>
          <a:p>
            <a:pPr marL="457200" indent="-457200" algn="l">
              <a:buFont typeface="Arial"/>
              <a:buChar char="•"/>
            </a:pPr>
            <a:r>
              <a:rPr lang="en-US" sz="2800" dirty="0" smtClean="0"/>
              <a:t>Refine, Double Check, &amp; Update</a:t>
            </a:r>
          </a:p>
        </p:txBody>
      </p:sp>
      <p:sp>
        <p:nvSpPr>
          <p:cNvPr id="3" name="Title 2"/>
          <p:cNvSpPr>
            <a:spLocks noGrp="1"/>
          </p:cNvSpPr>
          <p:nvPr>
            <p:ph type="title"/>
          </p:nvPr>
        </p:nvSpPr>
        <p:spPr/>
        <p:txBody>
          <a:bodyPr/>
          <a:lstStyle/>
          <a:p>
            <a:r>
              <a:rPr lang="en-US" dirty="0" smtClean="0"/>
              <a:t>Make a Research Plan</a:t>
            </a:r>
            <a:endParaRPr lang="en-US" dirty="0"/>
          </a:p>
        </p:txBody>
      </p:sp>
    </p:spTree>
    <p:extLst>
      <p:ext uri="{BB962C8B-B14F-4D97-AF65-F5344CB8AC3E}">
        <p14:creationId xmlns:p14="http://schemas.microsoft.com/office/powerpoint/2010/main" val="2121289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lgn="l">
              <a:buFont typeface="+mj-lt"/>
              <a:buAutoNum type="arabicPeriod"/>
            </a:pPr>
            <a:r>
              <a:rPr lang="en-US" sz="3600" dirty="0"/>
              <a:t>Facts</a:t>
            </a:r>
          </a:p>
          <a:p>
            <a:pPr marL="457200" indent="-457200" algn="l">
              <a:buFont typeface="+mj-lt"/>
              <a:buAutoNum type="arabicPeriod"/>
            </a:pPr>
            <a:r>
              <a:rPr lang="en-US" sz="3600" dirty="0"/>
              <a:t>Search Terms</a:t>
            </a:r>
          </a:p>
          <a:p>
            <a:pPr marL="457200" indent="-457200" algn="l">
              <a:buFont typeface="+mj-lt"/>
              <a:buAutoNum type="arabicPeriod"/>
            </a:pPr>
            <a:r>
              <a:rPr lang="en-US" sz="3600" dirty="0"/>
              <a:t>Issue &amp; Jurisdiction</a:t>
            </a:r>
          </a:p>
          <a:p>
            <a:pPr marL="457200" indent="-457200" algn="l">
              <a:buFont typeface="+mj-lt"/>
              <a:buAutoNum type="arabicPeriod"/>
            </a:pPr>
            <a:r>
              <a:rPr lang="en-US" sz="3600" dirty="0"/>
              <a:t>Search Strategy/Knowledge Assessment</a:t>
            </a:r>
          </a:p>
          <a:p>
            <a:pPr marL="457200" indent="-457200" algn="l">
              <a:buFont typeface="+mj-lt"/>
              <a:buAutoNum type="arabicPeriod"/>
            </a:pPr>
            <a:r>
              <a:rPr lang="en-US" sz="3600" dirty="0"/>
              <a:t>Secondary Sources</a:t>
            </a:r>
          </a:p>
          <a:p>
            <a:endParaRPr lang="en-US" dirty="0"/>
          </a:p>
        </p:txBody>
      </p:sp>
      <p:sp>
        <p:nvSpPr>
          <p:cNvPr id="3" name="Title 2"/>
          <p:cNvSpPr>
            <a:spLocks noGrp="1"/>
          </p:cNvSpPr>
          <p:nvPr>
            <p:ph type="title"/>
          </p:nvPr>
        </p:nvSpPr>
        <p:spPr/>
        <p:txBody>
          <a:bodyPr/>
          <a:lstStyle/>
          <a:p>
            <a:r>
              <a:rPr lang="en-US" dirty="0" smtClean="0"/>
              <a:t>Preliminary Analysis</a:t>
            </a:r>
            <a:endParaRPr lang="en-US" dirty="0"/>
          </a:p>
        </p:txBody>
      </p:sp>
    </p:spTree>
    <p:extLst>
      <p:ext uri="{BB962C8B-B14F-4D97-AF65-F5344CB8AC3E}">
        <p14:creationId xmlns:p14="http://schemas.microsoft.com/office/powerpoint/2010/main" val="9020253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a Research Plan</a:t>
            </a:r>
            <a:endParaRPr lang="en-US" dirty="0"/>
          </a:p>
        </p:txBody>
      </p:sp>
      <p:sp>
        <p:nvSpPr>
          <p:cNvPr id="5" name="TextBox 4"/>
          <p:cNvSpPr txBox="1"/>
          <p:nvPr/>
        </p:nvSpPr>
        <p:spPr>
          <a:xfrm>
            <a:off x="6400800" y="2667000"/>
            <a:ext cx="1828800" cy="2585323"/>
          </a:xfrm>
          <a:prstGeom prst="rect">
            <a:avLst/>
          </a:prstGeom>
          <a:noFill/>
        </p:spPr>
        <p:txBody>
          <a:bodyPr wrap="square" rtlCol="0">
            <a:spAutoFit/>
          </a:bodyPr>
          <a:lstStyle/>
          <a:p>
            <a:r>
              <a:rPr lang="en-US" sz="2400" dirty="0" smtClean="0"/>
              <a:t>Facts:</a:t>
            </a:r>
          </a:p>
          <a:p>
            <a:r>
              <a:rPr lang="en-US" sz="2400" dirty="0" smtClean="0"/>
              <a:t>What do you know? Hometown? Alma Mater? Employer?</a:t>
            </a:r>
          </a:p>
          <a:p>
            <a:endParaRPr lang="en-US" dirty="0"/>
          </a:p>
        </p:txBody>
      </p:sp>
      <p:sp>
        <p:nvSpPr>
          <p:cNvPr id="6" name="TextBox 5"/>
          <p:cNvSpPr txBox="1"/>
          <p:nvPr/>
        </p:nvSpPr>
        <p:spPr>
          <a:xfrm>
            <a:off x="3505200" y="5638800"/>
            <a:ext cx="2286000" cy="369332"/>
          </a:xfrm>
          <a:prstGeom prst="rect">
            <a:avLst/>
          </a:prstGeom>
          <a:noFill/>
        </p:spPr>
        <p:txBody>
          <a:bodyPr wrap="square" rtlCol="0">
            <a:spAutoFit/>
          </a:bodyPr>
          <a:lstStyle/>
          <a:p>
            <a:r>
              <a:rPr lang="en-US" dirty="0"/>
              <a:t> </a:t>
            </a:r>
            <a:r>
              <a:rPr lang="en-US" dirty="0" smtClean="0"/>
              <a:t>         John Smith</a:t>
            </a:r>
            <a:endParaRPr lang="en-US" dirty="0"/>
          </a:p>
        </p:txBody>
      </p:sp>
      <p:pic>
        <p:nvPicPr>
          <p:cNvPr id="10" name="Content Placeholder 9"/>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2514600"/>
            <a:ext cx="4572000" cy="3606165"/>
          </a:xfrm>
        </p:spPr>
      </p:pic>
    </p:spTree>
    <p:extLst>
      <p:ext uri="{BB962C8B-B14F-4D97-AF65-F5344CB8AC3E}">
        <p14:creationId xmlns:p14="http://schemas.microsoft.com/office/powerpoint/2010/main" val="26465733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41955" y="2020888"/>
            <a:ext cx="3260089" cy="4075112"/>
          </a:xfrm>
        </p:spPr>
      </p:pic>
      <p:sp>
        <p:nvSpPr>
          <p:cNvPr id="3" name="Title 2"/>
          <p:cNvSpPr>
            <a:spLocks noGrp="1"/>
          </p:cNvSpPr>
          <p:nvPr>
            <p:ph type="title"/>
          </p:nvPr>
        </p:nvSpPr>
        <p:spPr/>
        <p:txBody>
          <a:bodyPr/>
          <a:lstStyle/>
          <a:p>
            <a:r>
              <a:rPr lang="en-US" dirty="0" smtClean="0"/>
              <a:t>Make a Research Plan</a:t>
            </a:r>
            <a:endParaRPr lang="en-US" dirty="0"/>
          </a:p>
        </p:txBody>
      </p:sp>
      <p:sp>
        <p:nvSpPr>
          <p:cNvPr id="5" name="TextBox 4"/>
          <p:cNvSpPr txBox="1"/>
          <p:nvPr/>
        </p:nvSpPr>
        <p:spPr>
          <a:xfrm>
            <a:off x="6553200" y="2514600"/>
            <a:ext cx="1981200" cy="1938992"/>
          </a:xfrm>
          <a:prstGeom prst="rect">
            <a:avLst/>
          </a:prstGeom>
          <a:noFill/>
        </p:spPr>
        <p:txBody>
          <a:bodyPr wrap="square" rtlCol="0">
            <a:spAutoFit/>
          </a:bodyPr>
          <a:lstStyle/>
          <a:p>
            <a:r>
              <a:rPr lang="en-US" sz="2400" dirty="0" smtClean="0"/>
              <a:t>Issue &amp; Jurisdiction: What? (photos, video, writings) Where? When?</a:t>
            </a:r>
            <a:endParaRPr lang="en-US" sz="2400" dirty="0"/>
          </a:p>
        </p:txBody>
      </p:sp>
    </p:spTree>
    <p:extLst>
      <p:ext uri="{BB962C8B-B14F-4D97-AF65-F5344CB8AC3E}">
        <p14:creationId xmlns:p14="http://schemas.microsoft.com/office/powerpoint/2010/main" val="41073972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Think about your search terms. Then think about synonyms.</a:t>
            </a:r>
          </a:p>
          <a:p>
            <a:endParaRPr lang="en-US" dirty="0"/>
          </a:p>
        </p:txBody>
      </p:sp>
      <p:sp>
        <p:nvSpPr>
          <p:cNvPr id="3" name="Title 2"/>
          <p:cNvSpPr>
            <a:spLocks noGrp="1"/>
          </p:cNvSpPr>
          <p:nvPr>
            <p:ph type="title"/>
          </p:nvPr>
        </p:nvSpPr>
        <p:spPr/>
        <p:txBody>
          <a:bodyPr/>
          <a:lstStyle/>
          <a:p>
            <a:r>
              <a:rPr lang="en-US" dirty="0" smtClean="0"/>
              <a:t>Make a Research Plan</a:t>
            </a:r>
            <a:endParaRPr lang="en-US" dirty="0"/>
          </a:p>
        </p:txBody>
      </p:sp>
      <p:sp>
        <p:nvSpPr>
          <p:cNvPr id="5" name="TextBox 4"/>
          <p:cNvSpPr txBox="1"/>
          <p:nvPr/>
        </p:nvSpPr>
        <p:spPr>
          <a:xfrm>
            <a:off x="457200" y="5791200"/>
            <a:ext cx="2438400" cy="381000"/>
          </a:xfrm>
          <a:prstGeom prst="rect">
            <a:avLst/>
          </a:prstGeom>
          <a:noFill/>
        </p:spPr>
        <p:txBody>
          <a:bodyPr wrap="square" rtlCol="0">
            <a:spAutoFit/>
          </a:bodyPr>
          <a:lstStyle/>
          <a:p>
            <a:r>
              <a:rPr lang="en-US" dirty="0" smtClean="0"/>
              <a:t>“Ellen Richardson”</a:t>
            </a:r>
            <a:endParaRPr lang="en-US" dirty="0"/>
          </a:p>
        </p:txBody>
      </p:sp>
      <p:sp>
        <p:nvSpPr>
          <p:cNvPr id="7" name="TextBox 6"/>
          <p:cNvSpPr txBox="1"/>
          <p:nvPr/>
        </p:nvSpPr>
        <p:spPr>
          <a:xfrm>
            <a:off x="3886200" y="5553670"/>
            <a:ext cx="1752600" cy="923330"/>
          </a:xfrm>
          <a:prstGeom prst="rect">
            <a:avLst/>
          </a:prstGeom>
          <a:noFill/>
        </p:spPr>
        <p:txBody>
          <a:bodyPr wrap="square" rtlCol="0">
            <a:spAutoFit/>
          </a:bodyPr>
          <a:lstStyle/>
          <a:p>
            <a:r>
              <a:rPr lang="en-US" dirty="0"/>
              <a:t/>
            </a:r>
            <a:br>
              <a:rPr lang="en-US" dirty="0"/>
            </a:br>
            <a:r>
              <a:rPr lang="en-US" dirty="0" smtClean="0"/>
              <a:t>“Ellen M. Richardson”</a:t>
            </a:r>
            <a:endParaRPr lang="en-US" dirty="0"/>
          </a:p>
        </p:txBody>
      </p:sp>
      <p:sp>
        <p:nvSpPr>
          <p:cNvPr id="9" name="TextBox 8"/>
          <p:cNvSpPr txBox="1"/>
          <p:nvPr/>
        </p:nvSpPr>
        <p:spPr>
          <a:xfrm>
            <a:off x="6324600" y="5754469"/>
            <a:ext cx="2438400" cy="646331"/>
          </a:xfrm>
          <a:prstGeom prst="rect">
            <a:avLst/>
          </a:prstGeom>
          <a:noFill/>
        </p:spPr>
        <p:txBody>
          <a:bodyPr wrap="square" rtlCol="0">
            <a:spAutoFit/>
          </a:bodyPr>
          <a:lstStyle/>
          <a:p>
            <a:r>
              <a:rPr lang="en-US" dirty="0" smtClean="0"/>
              <a:t>“Ellen Minot Richardson”</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743200"/>
            <a:ext cx="2057400" cy="288757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944929"/>
            <a:ext cx="2484120" cy="24841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925424"/>
            <a:ext cx="2514600" cy="2590146"/>
          </a:xfrm>
          <a:prstGeom prst="rect">
            <a:avLst/>
          </a:prstGeom>
        </p:spPr>
      </p:pic>
    </p:spTree>
    <p:extLst>
      <p:ext uri="{BB962C8B-B14F-4D97-AF65-F5344CB8AC3E}">
        <p14:creationId xmlns:p14="http://schemas.microsoft.com/office/powerpoint/2010/main" val="3927887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Then, think about related terms:</a:t>
            </a:r>
            <a:endParaRPr lang="en-US" dirty="0"/>
          </a:p>
        </p:txBody>
      </p:sp>
      <p:sp>
        <p:nvSpPr>
          <p:cNvPr id="3" name="Title 2"/>
          <p:cNvSpPr>
            <a:spLocks noGrp="1"/>
          </p:cNvSpPr>
          <p:nvPr>
            <p:ph type="title"/>
          </p:nvPr>
        </p:nvSpPr>
        <p:spPr/>
        <p:txBody>
          <a:bodyPr/>
          <a:lstStyle/>
          <a:p>
            <a:r>
              <a:rPr lang="en-US" dirty="0" smtClean="0"/>
              <a:t>Make A Research Plan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4800600" cy="26898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64380"/>
            <a:ext cx="4693920" cy="1737360"/>
          </a:xfrm>
          <a:prstGeom prst="rect">
            <a:avLst/>
          </a:prstGeom>
        </p:spPr>
      </p:pic>
    </p:spTree>
    <p:extLst>
      <p:ext uri="{BB962C8B-B14F-4D97-AF65-F5344CB8AC3E}">
        <p14:creationId xmlns:p14="http://schemas.microsoft.com/office/powerpoint/2010/main" val="2949638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600" dirty="0" smtClean="0"/>
              <a:t>Finally, develop your research strategy.</a:t>
            </a:r>
          </a:p>
          <a:p>
            <a:r>
              <a:rPr lang="en-US" dirty="0"/>
              <a:t>“I did a few Google searches and wasn't able to come up with much so I went to the high school football Web site and made a list of names. I read a few local high school forums to get a gist of who was who and then started searching Twitter. I figured I'd see what the other kids were saying about the case. You can learn a lot through these conversations.”</a:t>
            </a:r>
          </a:p>
          <a:p>
            <a:r>
              <a:rPr lang="en-US" dirty="0"/>
              <a:t>-Alexandra </a:t>
            </a:r>
            <a:r>
              <a:rPr lang="en-US" dirty="0" smtClean="0"/>
              <a:t>Goddard </a:t>
            </a:r>
            <a:endParaRPr lang="en-US" dirty="0"/>
          </a:p>
          <a:p>
            <a:endParaRPr lang="en-US" dirty="0"/>
          </a:p>
        </p:txBody>
      </p:sp>
      <p:sp>
        <p:nvSpPr>
          <p:cNvPr id="3" name="Title 2"/>
          <p:cNvSpPr>
            <a:spLocks noGrp="1"/>
          </p:cNvSpPr>
          <p:nvPr>
            <p:ph type="title"/>
          </p:nvPr>
        </p:nvSpPr>
        <p:spPr/>
        <p:txBody>
          <a:bodyPr/>
          <a:lstStyle/>
          <a:p>
            <a:r>
              <a:rPr lang="en-US" dirty="0" smtClean="0"/>
              <a:t>Make a Research Plan</a:t>
            </a:r>
            <a:endParaRPr lang="en-US" dirty="0"/>
          </a:p>
        </p:txBody>
      </p:sp>
    </p:spTree>
    <p:extLst>
      <p:ext uri="{BB962C8B-B14F-4D97-AF65-F5344CB8AC3E}">
        <p14:creationId xmlns:p14="http://schemas.microsoft.com/office/powerpoint/2010/main" val="33653731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Consult your secondary sources.</a:t>
            </a:r>
          </a:p>
          <a:p>
            <a:endParaRPr lang="en-US" dirty="0"/>
          </a:p>
        </p:txBody>
      </p:sp>
      <p:sp>
        <p:nvSpPr>
          <p:cNvPr id="3" name="Title 2"/>
          <p:cNvSpPr>
            <a:spLocks noGrp="1"/>
          </p:cNvSpPr>
          <p:nvPr>
            <p:ph type="title"/>
          </p:nvPr>
        </p:nvSpPr>
        <p:spPr/>
        <p:txBody>
          <a:bodyPr/>
          <a:lstStyle/>
          <a:p>
            <a:r>
              <a:rPr lang="en-US" dirty="0" smtClean="0"/>
              <a:t>Make a Research Plan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3805144" cy="3253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71664"/>
            <a:ext cx="2209800" cy="3187212"/>
          </a:xfrm>
          <a:prstGeom prst="rect">
            <a:avLst/>
          </a:prstGeom>
        </p:spPr>
      </p:pic>
      <p:sp>
        <p:nvSpPr>
          <p:cNvPr id="6" name="TextBox 5"/>
          <p:cNvSpPr txBox="1"/>
          <p:nvPr/>
        </p:nvSpPr>
        <p:spPr>
          <a:xfrm>
            <a:off x="990600" y="5629870"/>
            <a:ext cx="2438400" cy="923330"/>
          </a:xfrm>
          <a:prstGeom prst="rect">
            <a:avLst/>
          </a:prstGeom>
          <a:noFill/>
        </p:spPr>
        <p:txBody>
          <a:bodyPr wrap="square" rtlCol="0">
            <a:spAutoFit/>
          </a:bodyPr>
          <a:lstStyle/>
          <a:p>
            <a:r>
              <a:rPr lang="en-US" dirty="0" smtClean="0"/>
              <a:t>Got a photo? Try Google Reverse Image Search or </a:t>
            </a:r>
            <a:r>
              <a:rPr lang="en-US" dirty="0" err="1" smtClean="0"/>
              <a:t>TinEye</a:t>
            </a:r>
            <a:endParaRPr lang="en-US" dirty="0"/>
          </a:p>
        </p:txBody>
      </p:sp>
    </p:spTree>
    <p:extLst>
      <p:ext uri="{BB962C8B-B14F-4D97-AF65-F5344CB8AC3E}">
        <p14:creationId xmlns:p14="http://schemas.microsoft.com/office/powerpoint/2010/main" val="16026075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lgn="l">
              <a:buFont typeface="+mj-lt"/>
              <a:buAutoNum type="arabicPeriod"/>
            </a:pPr>
            <a:r>
              <a:rPr lang="en-US" dirty="0" smtClean="0"/>
              <a:t>Print/save </a:t>
            </a:r>
            <a:r>
              <a:rPr lang="en-US" dirty="0" smtClean="0"/>
              <a:t>everything. </a:t>
            </a:r>
            <a:endParaRPr lang="en-US" dirty="0" smtClean="0"/>
          </a:p>
          <a:p>
            <a:pPr marL="457200" indent="-457200" algn="l">
              <a:buFont typeface="+mj-lt"/>
              <a:buAutoNum type="arabicPeriod"/>
            </a:pPr>
            <a:r>
              <a:rPr lang="en-US" dirty="0" smtClean="0"/>
              <a:t>Make sure </a:t>
            </a:r>
            <a:r>
              <a:rPr lang="en-US" dirty="0" smtClean="0"/>
              <a:t>the item </a:t>
            </a:r>
            <a:r>
              <a:rPr lang="en-US" dirty="0" smtClean="0"/>
              <a:t>has the date and web </a:t>
            </a:r>
            <a:r>
              <a:rPr lang="en-US" dirty="0" smtClean="0"/>
              <a:t>address.</a:t>
            </a:r>
            <a:endParaRPr lang="en-US" dirty="0" smtClean="0"/>
          </a:p>
          <a:p>
            <a:pPr marL="457200" indent="-457200" algn="l">
              <a:buFont typeface="+mj-lt"/>
              <a:buAutoNum type="arabicPeriod"/>
            </a:pPr>
            <a:r>
              <a:rPr lang="en-US" dirty="0" smtClean="0"/>
              <a:t>Where/how did you find it? What parts of your strategy were successful?</a:t>
            </a:r>
          </a:p>
          <a:p>
            <a:pPr marL="457200" indent="-457200" algn="l">
              <a:buFont typeface="+mj-lt"/>
              <a:buAutoNum type="arabicPeriod"/>
            </a:pPr>
            <a:r>
              <a:rPr lang="en-US" dirty="0" smtClean="0"/>
              <a:t>Keep it clean. Stick to publicly available info without a discovery request.</a:t>
            </a:r>
          </a:p>
        </p:txBody>
      </p:sp>
      <p:sp>
        <p:nvSpPr>
          <p:cNvPr id="10" name="Content Placeholder 9"/>
          <p:cNvSpPr>
            <a:spLocks noGrp="1"/>
          </p:cNvSpPr>
          <p:nvPr>
            <p:ph sz="quarter" idx="14"/>
          </p:nvPr>
        </p:nvSpPr>
        <p:spPr/>
        <p:txBody>
          <a:bodyPr/>
          <a:lstStyle/>
          <a:p>
            <a:endParaRPr lang="en-US"/>
          </a:p>
        </p:txBody>
      </p:sp>
      <p:sp>
        <p:nvSpPr>
          <p:cNvPr id="3" name="Title 2"/>
          <p:cNvSpPr>
            <a:spLocks noGrp="1"/>
          </p:cNvSpPr>
          <p:nvPr>
            <p:ph type="title"/>
          </p:nvPr>
        </p:nvSpPr>
        <p:spPr/>
        <p:txBody>
          <a:bodyPr/>
          <a:lstStyle/>
          <a:p>
            <a:r>
              <a:rPr lang="en-US" dirty="0" smtClean="0"/>
              <a:t>Keep a Research Log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79" t="10889" b="2914"/>
          <a:stretch/>
        </p:blipFill>
        <p:spPr>
          <a:xfrm>
            <a:off x="4907280" y="1981200"/>
            <a:ext cx="3562350" cy="4282440"/>
          </a:xfrm>
          <a:prstGeom prst="rect">
            <a:avLst/>
          </a:prstGeom>
        </p:spPr>
      </p:pic>
      <p:sp>
        <p:nvSpPr>
          <p:cNvPr id="5" name="TextBox 4"/>
          <p:cNvSpPr txBox="1"/>
          <p:nvPr/>
        </p:nvSpPr>
        <p:spPr>
          <a:xfrm>
            <a:off x="6564630" y="3591580"/>
            <a:ext cx="1828799" cy="523220"/>
          </a:xfrm>
          <a:prstGeom prst="rect">
            <a:avLst/>
          </a:prstGeom>
          <a:noFill/>
        </p:spPr>
        <p:txBody>
          <a:bodyPr vert="horz" wrap="square" rtlCol="0">
            <a:spAutoFit/>
          </a:bodyPr>
          <a:lstStyle/>
          <a:p>
            <a:r>
              <a:rPr lang="en-US" sz="1200" b="1" dirty="0" smtClean="0">
                <a:solidFill>
                  <a:schemeClr val="accent5">
                    <a:lumMod val="75000"/>
                  </a:schemeClr>
                </a:solidFill>
              </a:rPr>
              <a:t>found photos of your</a:t>
            </a:r>
          </a:p>
          <a:p>
            <a:pPr lvl="1"/>
            <a:r>
              <a:rPr lang="en-US" sz="1600" b="1" dirty="0">
                <a:solidFill>
                  <a:schemeClr val="accent5">
                    <a:lumMod val="75000"/>
                  </a:schemeClr>
                </a:solidFill>
              </a:rPr>
              <a:t>^</a:t>
            </a:r>
          </a:p>
        </p:txBody>
      </p:sp>
      <p:cxnSp>
        <p:nvCxnSpPr>
          <p:cNvPr id="7" name="Straight Connector 6"/>
          <p:cNvCxnSpPr/>
          <p:nvPr/>
        </p:nvCxnSpPr>
        <p:spPr>
          <a:xfrm>
            <a:off x="6672129" y="4038600"/>
            <a:ext cx="795471"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4340423"/>
            <a:ext cx="3124200" cy="307777"/>
          </a:xfrm>
          <a:prstGeom prst="rect">
            <a:avLst/>
          </a:prstGeom>
          <a:noFill/>
        </p:spPr>
        <p:txBody>
          <a:bodyPr wrap="square" rtlCol="0">
            <a:spAutoFit/>
          </a:bodyPr>
          <a:lstStyle/>
          <a:p>
            <a:r>
              <a:rPr lang="en-US" sz="1400" b="1" dirty="0" smtClean="0">
                <a:solidFill>
                  <a:schemeClr val="accent5">
                    <a:lumMod val="75000"/>
                  </a:schemeClr>
                </a:solidFill>
              </a:rPr>
              <a:t>When did you find it?</a:t>
            </a:r>
            <a:endParaRPr lang="en-US" sz="1400" b="1" dirty="0">
              <a:solidFill>
                <a:schemeClr val="accent5">
                  <a:lumMod val="75000"/>
                </a:schemeClr>
              </a:solidFill>
            </a:endParaRPr>
          </a:p>
        </p:txBody>
      </p:sp>
      <p:sp>
        <p:nvSpPr>
          <p:cNvPr id="9" name="TextBox 8"/>
          <p:cNvSpPr txBox="1"/>
          <p:nvPr/>
        </p:nvSpPr>
        <p:spPr>
          <a:xfrm>
            <a:off x="5497830" y="4992766"/>
            <a:ext cx="2590800" cy="307777"/>
          </a:xfrm>
          <a:prstGeom prst="rect">
            <a:avLst/>
          </a:prstGeom>
          <a:noFill/>
        </p:spPr>
        <p:txBody>
          <a:bodyPr wrap="square" rtlCol="0">
            <a:spAutoFit/>
          </a:bodyPr>
          <a:lstStyle/>
          <a:p>
            <a:r>
              <a:rPr lang="en-US" sz="1400" b="1" dirty="0" smtClean="0">
                <a:solidFill>
                  <a:schemeClr val="accent5">
                    <a:lumMod val="75000"/>
                  </a:schemeClr>
                </a:solidFill>
              </a:rPr>
              <a:t>What’s the URL?</a:t>
            </a:r>
          </a:p>
        </p:txBody>
      </p:sp>
      <p:sp>
        <p:nvSpPr>
          <p:cNvPr id="11" name="TextBox 10"/>
          <p:cNvSpPr txBox="1"/>
          <p:nvPr/>
        </p:nvSpPr>
        <p:spPr>
          <a:xfrm>
            <a:off x="5181600" y="5344180"/>
            <a:ext cx="3124201" cy="523220"/>
          </a:xfrm>
          <a:prstGeom prst="rect">
            <a:avLst/>
          </a:prstGeom>
          <a:noFill/>
        </p:spPr>
        <p:txBody>
          <a:bodyPr wrap="square" rtlCol="0">
            <a:spAutoFit/>
          </a:bodyPr>
          <a:lstStyle/>
          <a:p>
            <a:r>
              <a:rPr lang="en-US" sz="1400" b="1" dirty="0" smtClean="0">
                <a:solidFill>
                  <a:schemeClr val="accent5">
                    <a:lumMod val="75000"/>
                  </a:schemeClr>
                </a:solidFill>
              </a:rPr>
              <a:t>A printout containing the above info &amp; notes on how you found &amp; saved it.</a:t>
            </a:r>
            <a:endParaRPr lang="en-US" sz="1400" b="1" dirty="0">
              <a:solidFill>
                <a:schemeClr val="accent5">
                  <a:lumMod val="75000"/>
                </a:schemeClr>
              </a:solidFill>
            </a:endParaRPr>
          </a:p>
        </p:txBody>
      </p:sp>
    </p:spTree>
    <p:extLst>
      <p:ext uri="{BB962C8B-B14F-4D97-AF65-F5344CB8AC3E}">
        <p14:creationId xmlns:p14="http://schemas.microsoft.com/office/powerpoint/2010/main" val="17897696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303776"/>
          </a:xfrm>
        </p:spPr>
        <p:txBody>
          <a:bodyPr>
            <a:normAutofit/>
          </a:bodyPr>
          <a:lstStyle/>
          <a:p>
            <a:pPr marL="342900" indent="-342900" algn="l">
              <a:buFont typeface="Arial"/>
              <a:buChar char="•"/>
            </a:pPr>
            <a:r>
              <a:rPr lang="en-US" i="1" dirty="0" smtClean="0"/>
              <a:t>Griffin v. State</a:t>
            </a:r>
            <a:r>
              <a:rPr lang="en-US" dirty="0" smtClean="0"/>
              <a:t>, 419 Md. 343 (2011): authentication of electronic communications (MySpace messages) based on the content and circumstances of those communications is acceptable</a:t>
            </a:r>
          </a:p>
          <a:p>
            <a:pPr marL="342900" indent="-342900" algn="l">
              <a:buFont typeface="Arial"/>
              <a:buChar char="•"/>
            </a:pPr>
            <a:r>
              <a:rPr lang="en-US" i="1" dirty="0" err="1" smtClean="0"/>
              <a:t>Tienda</a:t>
            </a:r>
            <a:r>
              <a:rPr lang="en-US" i="1" dirty="0" smtClean="0"/>
              <a:t> v. State</a:t>
            </a:r>
            <a:r>
              <a:rPr lang="en-US" dirty="0" smtClean="0"/>
              <a:t>, 358 S.W.3d 633 (2012): Defendant convicted of murder due in part to postings he had made on his MySpace page</a:t>
            </a:r>
          </a:p>
          <a:p>
            <a:pPr marL="342900" indent="-342900" algn="l">
              <a:buFont typeface="Arial"/>
              <a:buChar char="•"/>
            </a:pPr>
            <a:r>
              <a:rPr lang="en-US" i="1" dirty="0" smtClean="0"/>
              <a:t>Dexter v. Dexter</a:t>
            </a:r>
            <a:r>
              <a:rPr lang="en-US" dirty="0" smtClean="0"/>
              <a:t>, 2007 WL 1532084 (Ohio Ct. App. May 25, 2007)): Postings on MySpace page by Defendant discussing drug use were significant factor in loss of custody</a:t>
            </a:r>
          </a:p>
          <a:p>
            <a:pPr marL="342900" indent="-342900" algn="l">
              <a:buFont typeface="Arial"/>
              <a:buChar char="•"/>
            </a:pPr>
            <a:r>
              <a:rPr lang="en-US" i="1" dirty="0" err="1" smtClean="0"/>
              <a:t>Lalonde</a:t>
            </a:r>
            <a:r>
              <a:rPr lang="en-US" i="1" dirty="0" smtClean="0"/>
              <a:t> v. </a:t>
            </a:r>
            <a:r>
              <a:rPr lang="en-US" i="1" dirty="0" err="1" smtClean="0"/>
              <a:t>Lalonde</a:t>
            </a:r>
            <a:r>
              <a:rPr lang="en-US" dirty="0" smtClean="0"/>
              <a:t>, 2011 WL 832465 (Ky. Ct. App. Feb. 25, 2011): Facebook photos showing mother drinking were properly admitted into evidence in a child custody dispute with father, even though she had not posted them or given permission to be tagged in them, because they accurately reflected her activities </a:t>
            </a:r>
          </a:p>
          <a:p>
            <a:pPr marL="342900" indent="-342900" algn="l">
              <a:buFont typeface="Arial"/>
              <a:buChar char="•"/>
            </a:pPr>
            <a:endParaRPr lang="en-US" dirty="0"/>
          </a:p>
        </p:txBody>
      </p:sp>
      <p:sp>
        <p:nvSpPr>
          <p:cNvPr id="3" name="Title 2"/>
          <p:cNvSpPr>
            <a:spLocks noGrp="1"/>
          </p:cNvSpPr>
          <p:nvPr>
            <p:ph type="title"/>
          </p:nvPr>
        </p:nvSpPr>
        <p:spPr/>
        <p:txBody>
          <a:bodyPr/>
          <a:lstStyle/>
          <a:p>
            <a:r>
              <a:rPr lang="en-US" dirty="0" smtClean="0"/>
              <a:t>This is Happening.</a:t>
            </a:r>
            <a:br>
              <a:rPr lang="en-US" dirty="0" smtClean="0"/>
            </a:br>
            <a:r>
              <a:rPr lang="en-US" dirty="0" smtClean="0"/>
              <a:t>And It’s Important</a:t>
            </a:r>
            <a:endParaRPr lang="en-US" dirty="0"/>
          </a:p>
        </p:txBody>
      </p:sp>
    </p:spTree>
    <p:extLst>
      <p:ext uri="{BB962C8B-B14F-4D97-AF65-F5344CB8AC3E}">
        <p14:creationId xmlns:p14="http://schemas.microsoft.com/office/powerpoint/2010/main" val="1872254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0999" y="1752600"/>
            <a:ext cx="3296385" cy="4953000"/>
          </a:xfrm>
        </p:spPr>
      </p:pic>
      <p:sp>
        <p:nvSpPr>
          <p:cNvPr id="3" name="Title 2"/>
          <p:cNvSpPr>
            <a:spLocks noGrp="1"/>
          </p:cNvSpPr>
          <p:nvPr>
            <p:ph type="title"/>
          </p:nvPr>
        </p:nvSpPr>
        <p:spPr/>
        <p:txBody>
          <a:bodyPr/>
          <a:lstStyle/>
          <a:p>
            <a:r>
              <a:rPr lang="en-US" dirty="0" smtClean="0"/>
              <a:t>Refine, Double Check, &amp; Update</a:t>
            </a:r>
            <a:endParaRPr lang="en-US" dirty="0"/>
          </a:p>
        </p:txBody>
      </p:sp>
      <p:sp>
        <p:nvSpPr>
          <p:cNvPr id="5" name="TextBox 4"/>
          <p:cNvSpPr txBox="1"/>
          <p:nvPr/>
        </p:nvSpPr>
        <p:spPr>
          <a:xfrm>
            <a:off x="1676400" y="3733800"/>
            <a:ext cx="1828800" cy="1446550"/>
          </a:xfrm>
          <a:prstGeom prst="rect">
            <a:avLst/>
          </a:prstGeom>
          <a:solidFill>
            <a:schemeClr val="tx1"/>
          </a:solidFill>
        </p:spPr>
        <p:txBody>
          <a:bodyPr wrap="square" rtlCol="0">
            <a:spAutoFit/>
          </a:bodyPr>
          <a:lstStyle/>
          <a:p>
            <a:pPr algn="ctr"/>
            <a:r>
              <a:rPr lang="en-US" sz="8800" b="1" dirty="0" smtClean="0">
                <a:solidFill>
                  <a:srgbClr val="FF388C"/>
                </a:solidFill>
              </a:rPr>
              <a:t>?</a:t>
            </a:r>
            <a:endParaRPr lang="en-US" sz="8800" b="1" dirty="0">
              <a:solidFill>
                <a:srgbClr val="FF388C"/>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752600"/>
            <a:ext cx="3521029" cy="4846320"/>
          </a:xfrm>
          <a:prstGeom prst="rect">
            <a:avLst/>
          </a:prstGeom>
        </p:spPr>
      </p:pic>
      <p:sp>
        <p:nvSpPr>
          <p:cNvPr id="7" name="TextBox 6"/>
          <p:cNvSpPr txBox="1"/>
          <p:nvPr/>
        </p:nvSpPr>
        <p:spPr>
          <a:xfrm>
            <a:off x="3657600" y="1752600"/>
            <a:ext cx="1143000" cy="954107"/>
          </a:xfrm>
          <a:prstGeom prst="rect">
            <a:avLst/>
          </a:prstGeom>
          <a:noFill/>
        </p:spPr>
        <p:txBody>
          <a:bodyPr wrap="square" rtlCol="0">
            <a:spAutoFit/>
          </a:bodyPr>
          <a:lstStyle/>
          <a:p>
            <a:r>
              <a:rPr lang="en-US" sz="1400" dirty="0" smtClean="0"/>
              <a:t>Photo not obviously ripped from the headlines</a:t>
            </a:r>
            <a:endParaRPr lang="en-US" sz="1400" dirty="0"/>
          </a:p>
        </p:txBody>
      </p:sp>
      <p:cxnSp>
        <p:nvCxnSpPr>
          <p:cNvPr id="9" name="Straight Arrow Connector 8"/>
          <p:cNvCxnSpPr/>
          <p:nvPr/>
        </p:nvCxnSpPr>
        <p:spPr>
          <a:xfrm flipV="1">
            <a:off x="4800600" y="1828800"/>
            <a:ext cx="1760514" cy="4008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200400" y="2151846"/>
            <a:ext cx="457200" cy="2103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5522893"/>
            <a:ext cx="1143000" cy="954107"/>
          </a:xfrm>
          <a:prstGeom prst="rect">
            <a:avLst/>
          </a:prstGeom>
          <a:noFill/>
        </p:spPr>
        <p:txBody>
          <a:bodyPr wrap="square" rtlCol="0">
            <a:spAutoFit/>
          </a:bodyPr>
          <a:lstStyle/>
          <a:p>
            <a:r>
              <a:rPr lang="en-US" sz="1400" dirty="0" smtClean="0"/>
              <a:t>Postings going back more than a day</a:t>
            </a:r>
            <a:endParaRPr lang="en-US" sz="1400" dirty="0"/>
          </a:p>
        </p:txBody>
      </p:sp>
      <p:sp>
        <p:nvSpPr>
          <p:cNvPr id="15" name="TextBox 14"/>
          <p:cNvSpPr txBox="1"/>
          <p:nvPr/>
        </p:nvSpPr>
        <p:spPr>
          <a:xfrm>
            <a:off x="3810000" y="2971800"/>
            <a:ext cx="990600" cy="1892826"/>
          </a:xfrm>
          <a:prstGeom prst="rect">
            <a:avLst/>
          </a:prstGeom>
          <a:noFill/>
        </p:spPr>
        <p:txBody>
          <a:bodyPr wrap="square" rtlCol="0">
            <a:spAutoFit/>
          </a:bodyPr>
          <a:lstStyle/>
          <a:p>
            <a:r>
              <a:rPr lang="en-US" sz="1300" dirty="0" smtClean="0"/>
              <a:t>Suspiciously low number of people following as compared to followed—where are his friends?</a:t>
            </a:r>
            <a:endParaRPr lang="en-US" sz="1300" dirty="0"/>
          </a:p>
        </p:txBody>
      </p:sp>
      <p:cxnSp>
        <p:nvCxnSpPr>
          <p:cNvPr id="16" name="Straight Arrow Connector 15"/>
          <p:cNvCxnSpPr/>
          <p:nvPr/>
        </p:nvCxnSpPr>
        <p:spPr>
          <a:xfrm flipH="1" flipV="1">
            <a:off x="2667000" y="2895600"/>
            <a:ext cx="1120140" cy="12177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00400" y="5522893"/>
            <a:ext cx="457200" cy="2103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732314" y="2971800"/>
            <a:ext cx="1760514" cy="532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724400" y="5733247"/>
            <a:ext cx="2895600" cy="4008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90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a:buChar char="•"/>
            </a:pPr>
            <a:r>
              <a:rPr lang="en-US" sz="2800" dirty="0" smtClean="0"/>
              <a:t>Seek out alums or local attorneys with practical experience </a:t>
            </a:r>
          </a:p>
          <a:p>
            <a:pPr marL="342900" indent="-342900" algn="l">
              <a:buFont typeface="Arial"/>
              <a:buChar char="•"/>
            </a:pPr>
            <a:r>
              <a:rPr lang="en-US" sz="2800" dirty="0" smtClean="0"/>
              <a:t>Social media is constantly evolving—don’t get too hung up on one search strategy</a:t>
            </a:r>
          </a:p>
          <a:p>
            <a:pPr marL="342900" indent="-342900" algn="l">
              <a:buFont typeface="Arial"/>
              <a:buChar char="•"/>
            </a:pPr>
            <a:r>
              <a:rPr lang="en-US" sz="2800" dirty="0" smtClean="0"/>
              <a:t>Do a live example (but check with the person first!)</a:t>
            </a:r>
          </a:p>
          <a:p>
            <a:pPr marL="342900" indent="-342900" algn="l">
              <a:buFont typeface="Arial"/>
              <a:buChar char="•"/>
            </a:pPr>
            <a:endParaRPr lang="en-US" dirty="0"/>
          </a:p>
        </p:txBody>
      </p:sp>
      <p:sp>
        <p:nvSpPr>
          <p:cNvPr id="3" name="Title 2"/>
          <p:cNvSpPr>
            <a:spLocks noGrp="1"/>
          </p:cNvSpPr>
          <p:nvPr>
            <p:ph type="title"/>
          </p:nvPr>
        </p:nvSpPr>
        <p:spPr/>
        <p:txBody>
          <a:bodyPr/>
          <a:lstStyle/>
          <a:p>
            <a:r>
              <a:rPr lang="en-US" dirty="0" smtClean="0"/>
              <a:t>Additional Thoughts on Teaching:</a:t>
            </a:r>
            <a:endParaRPr lang="en-US" dirty="0"/>
          </a:p>
        </p:txBody>
      </p:sp>
    </p:spTree>
    <p:extLst>
      <p:ext uri="{BB962C8B-B14F-4D97-AF65-F5344CB8AC3E}">
        <p14:creationId xmlns:p14="http://schemas.microsoft.com/office/powerpoint/2010/main" val="8321986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276600"/>
            <a:ext cx="4085897" cy="1254667"/>
          </a:xfrm>
        </p:spPr>
        <p:txBody>
          <a:bodyPr>
            <a:noAutofit/>
          </a:bodyPr>
          <a:lstStyle/>
          <a:p>
            <a:r>
              <a:rPr lang="en-US" sz="3200" dirty="0" smtClean="0"/>
              <a:t>Questions?  Comments?  </a:t>
            </a:r>
            <a:endParaRPr lang="en-US" sz="3200" dirty="0"/>
          </a:p>
        </p:txBody>
      </p:sp>
      <p:sp>
        <p:nvSpPr>
          <p:cNvPr id="3" name="TextBox 2"/>
          <p:cNvSpPr txBox="1"/>
          <p:nvPr/>
        </p:nvSpPr>
        <p:spPr>
          <a:xfrm>
            <a:off x="1295400" y="5181600"/>
            <a:ext cx="6934200" cy="1477328"/>
          </a:xfrm>
          <a:prstGeom prst="rect">
            <a:avLst/>
          </a:prstGeom>
          <a:noFill/>
        </p:spPr>
        <p:txBody>
          <a:bodyPr wrap="square" rtlCol="0">
            <a:spAutoFit/>
          </a:bodyPr>
          <a:lstStyle/>
          <a:p>
            <a:r>
              <a:rPr lang="en-US" dirty="0"/>
              <a:t>“</a:t>
            </a:r>
            <a:r>
              <a:rPr lang="en-US" dirty="0" smtClean="0"/>
              <a:t>[Social </a:t>
            </a:r>
            <a:r>
              <a:rPr lang="en-US" dirty="0"/>
              <a:t>media evidence is] the wave of the future…It's going to change the way evidence is gathered in cases. It's already </a:t>
            </a:r>
            <a:r>
              <a:rPr lang="en-US" dirty="0" smtClean="0"/>
              <a:t>happening.”</a:t>
            </a:r>
            <a:endParaRPr lang="en-US" dirty="0"/>
          </a:p>
          <a:p>
            <a:r>
              <a:rPr lang="en-US" dirty="0"/>
              <a:t>- Harvard Law School professor and criminal defense lawyer Alan </a:t>
            </a:r>
            <a:r>
              <a:rPr lang="en-US" dirty="0" err="1" smtClean="0"/>
              <a:t>Dershowitz</a:t>
            </a:r>
            <a:endParaRPr lang="en-US" dirty="0"/>
          </a:p>
          <a:p>
            <a:endParaRPr lang="en-US" dirty="0"/>
          </a:p>
        </p:txBody>
      </p:sp>
    </p:spTree>
    <p:extLst>
      <p:ext uri="{BB962C8B-B14F-4D97-AF65-F5344CB8AC3E}">
        <p14:creationId xmlns:p14="http://schemas.microsoft.com/office/powerpoint/2010/main" val="42169126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276600"/>
            <a:ext cx="4085897" cy="1254667"/>
          </a:xfrm>
        </p:spPr>
        <p:txBody>
          <a:bodyPr>
            <a:noAutofit/>
          </a:bodyPr>
          <a:lstStyle/>
          <a:p>
            <a:r>
              <a:rPr lang="en-US" sz="3200" dirty="0" smtClean="0"/>
              <a:t>Thank you!</a:t>
            </a:r>
            <a:endParaRPr lang="en-US" sz="3200" dirty="0"/>
          </a:p>
        </p:txBody>
      </p:sp>
    </p:spTree>
    <p:extLst>
      <p:ext uri="{BB962C8B-B14F-4D97-AF65-F5344CB8AC3E}">
        <p14:creationId xmlns:p14="http://schemas.microsoft.com/office/powerpoint/2010/main" val="12540168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975360"/>
            <a:ext cx="4114800" cy="1005840"/>
          </a:xfrm>
        </p:spPr>
        <p:txBody>
          <a:bodyPr>
            <a:normAutofit/>
          </a:bodyPr>
          <a:lstStyle/>
          <a:p>
            <a:r>
              <a:rPr lang="en-US" dirty="0" smtClean="0"/>
              <a:t>Now, how can you help your students understand this new kind of legal research?</a:t>
            </a:r>
            <a:endParaRPr lang="en-US" dirty="0"/>
          </a:p>
        </p:txBody>
      </p:sp>
      <p:sp>
        <p:nvSpPr>
          <p:cNvPr id="3" name="TextBox 2"/>
          <p:cNvSpPr txBox="1"/>
          <p:nvPr/>
        </p:nvSpPr>
        <p:spPr>
          <a:xfrm>
            <a:off x="2438400" y="2819400"/>
            <a:ext cx="4267200" cy="2246769"/>
          </a:xfrm>
          <a:prstGeom prst="rect">
            <a:avLst/>
          </a:prstGeom>
          <a:noFill/>
        </p:spPr>
        <p:txBody>
          <a:bodyPr wrap="square" rtlCol="0">
            <a:spAutoFit/>
          </a:bodyPr>
          <a:lstStyle/>
          <a:p>
            <a:pPr marL="342900" indent="-342900">
              <a:buAutoNum type="arabicPeriod"/>
            </a:pPr>
            <a:r>
              <a:rPr lang="en-US" sz="2800" b="1" dirty="0" smtClean="0"/>
              <a:t>Demonstrate relevance</a:t>
            </a:r>
          </a:p>
          <a:p>
            <a:pPr marL="342900" indent="-342900">
              <a:buAutoNum type="arabicPeriod"/>
            </a:pPr>
            <a:r>
              <a:rPr lang="en-US" sz="2800" b="1" dirty="0" smtClean="0"/>
              <a:t>Provide strategies</a:t>
            </a:r>
          </a:p>
          <a:p>
            <a:pPr marL="342900" indent="-342900">
              <a:buAutoNum type="arabicPeriod"/>
            </a:pPr>
            <a:r>
              <a:rPr lang="en-US" sz="2800" b="1" dirty="0" smtClean="0"/>
              <a:t>Frame issues in both practical and ethical terms</a:t>
            </a:r>
          </a:p>
        </p:txBody>
      </p:sp>
    </p:spTree>
    <p:extLst>
      <p:ext uri="{BB962C8B-B14F-4D97-AF65-F5344CB8AC3E}">
        <p14:creationId xmlns:p14="http://schemas.microsoft.com/office/powerpoint/2010/main" val="20500872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How can attorneys use this type of information?</a:t>
            </a:r>
          </a:p>
          <a:p>
            <a:pPr marL="342900" indent="-342900" algn="l">
              <a:buFont typeface="Arial"/>
              <a:buChar char="•"/>
            </a:pPr>
            <a:r>
              <a:rPr lang="en-US" dirty="0" smtClean="0"/>
              <a:t>Research potential jurors during </a:t>
            </a:r>
            <a:r>
              <a:rPr lang="en-US" dirty="0" err="1" smtClean="0"/>
              <a:t>voir</a:t>
            </a:r>
            <a:r>
              <a:rPr lang="en-US" dirty="0" smtClean="0"/>
              <a:t> dire</a:t>
            </a:r>
          </a:p>
          <a:p>
            <a:pPr marL="342900" indent="-342900" algn="l">
              <a:buFont typeface="Arial"/>
              <a:buChar char="•"/>
            </a:pPr>
            <a:r>
              <a:rPr lang="en-US" dirty="0" smtClean="0"/>
              <a:t>Look for photos of undisclosed assets during bankruptcy proceedings</a:t>
            </a:r>
          </a:p>
          <a:p>
            <a:pPr marL="342900" indent="-342900" algn="l">
              <a:buFont typeface="Arial"/>
              <a:buChar char="•"/>
            </a:pPr>
            <a:r>
              <a:rPr lang="en-US" dirty="0" smtClean="0"/>
              <a:t>Evidence of activities in personal injury cases</a:t>
            </a:r>
          </a:p>
          <a:p>
            <a:pPr marL="342900" indent="-342900" algn="l">
              <a:buFont typeface="Arial"/>
              <a:buChar char="•"/>
            </a:pPr>
            <a:r>
              <a:rPr lang="en-US" dirty="0" smtClean="0"/>
              <a:t>Evidence of relationships or questionable activities in divorce or custody cases</a:t>
            </a:r>
          </a:p>
          <a:p>
            <a:pPr marL="342900" indent="-342900" algn="l">
              <a:buFont typeface="Arial"/>
              <a:buChar char="•"/>
            </a:pPr>
            <a:r>
              <a:rPr lang="en-US" dirty="0" smtClean="0"/>
              <a:t>Documentation of criminal activities—theft, assault, or illicit activities</a:t>
            </a:r>
          </a:p>
          <a:p>
            <a:pPr marL="342900" indent="-342900" algn="l">
              <a:buFont typeface="Arial"/>
              <a:buChar char="•"/>
            </a:pPr>
            <a:r>
              <a:rPr lang="en-US" dirty="0" smtClean="0"/>
              <a:t>Metadata can help establish location for alibis (or not!)</a:t>
            </a:r>
            <a:endParaRPr lang="en-US" dirty="0"/>
          </a:p>
        </p:txBody>
      </p:sp>
      <p:sp>
        <p:nvSpPr>
          <p:cNvPr id="2" name="Title 1"/>
          <p:cNvSpPr>
            <a:spLocks noGrp="1"/>
          </p:cNvSpPr>
          <p:nvPr>
            <p:ph type="title"/>
          </p:nvPr>
        </p:nvSpPr>
        <p:spPr/>
        <p:txBody>
          <a:bodyPr/>
          <a:lstStyle/>
          <a:p>
            <a:r>
              <a:rPr lang="en-US" dirty="0" smtClean="0"/>
              <a:t>1. Demonstrate Relevance</a:t>
            </a:r>
            <a:endParaRPr lang="en-US" dirty="0"/>
          </a:p>
        </p:txBody>
      </p:sp>
    </p:spTree>
    <p:extLst>
      <p:ext uri="{BB962C8B-B14F-4D97-AF65-F5344CB8AC3E}">
        <p14:creationId xmlns:p14="http://schemas.microsoft.com/office/powerpoint/2010/main" val="408803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actually happened:</a:t>
            </a:r>
            <a:endParaRPr lang="en-US" dirty="0"/>
          </a:p>
        </p:txBody>
      </p:sp>
      <p:sp>
        <p:nvSpPr>
          <p:cNvPr id="3" name="TextBox 2"/>
          <p:cNvSpPr txBox="1"/>
          <p:nvPr/>
        </p:nvSpPr>
        <p:spPr>
          <a:xfrm>
            <a:off x="1447800" y="1905000"/>
            <a:ext cx="6553200" cy="1200329"/>
          </a:xfrm>
          <a:prstGeom prst="rect">
            <a:avLst/>
          </a:prstGeom>
          <a:noFill/>
        </p:spPr>
        <p:txBody>
          <a:bodyPr wrap="square" rtlCol="0">
            <a:spAutoFit/>
          </a:bodyPr>
          <a:lstStyle/>
          <a:p>
            <a:r>
              <a:rPr lang="en-US" dirty="0" smtClean="0"/>
              <a:t>“Joe,” an adult male, was taunting the younger sister of “Bill,” a teenager.  Bill went outside and punched Joe in the face, knocking him off his bike.  Joe pressed charges, and a public defender was representing Bill when she went on the local </a:t>
            </a:r>
            <a:r>
              <a:rPr lang="en-US" dirty="0" err="1" smtClean="0"/>
              <a:t>Topix</a:t>
            </a:r>
            <a:r>
              <a:rPr lang="en-US" dirty="0" smtClean="0"/>
              <a:t> board…</a:t>
            </a:r>
            <a:endParaRPr lang="en-US" dirty="0"/>
          </a:p>
        </p:txBody>
      </p:sp>
    </p:spTree>
    <p:extLst>
      <p:ext uri="{BB962C8B-B14F-4D97-AF65-F5344CB8AC3E}">
        <p14:creationId xmlns:p14="http://schemas.microsoft.com/office/powerpoint/2010/main" val="141714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3578" r="4162" b="1497"/>
          <a:stretch/>
        </p:blipFill>
        <p:spPr bwMode="auto">
          <a:xfrm>
            <a:off x="266700" y="76200"/>
            <a:ext cx="8610600" cy="6655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5943600" y="457201"/>
            <a:ext cx="2819400" cy="206210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smtClean="0"/>
              <a:t>A sampling of the Ada, Ohio </a:t>
            </a:r>
            <a:r>
              <a:rPr lang="en-US" sz="3200" dirty="0" err="1" smtClean="0"/>
              <a:t>Topix</a:t>
            </a:r>
            <a:r>
              <a:rPr lang="en-US" sz="3200" dirty="0" smtClean="0"/>
              <a:t> board on March 27, 2013.</a:t>
            </a:r>
            <a:endParaRPr lang="en-US" sz="3200" dirty="0"/>
          </a:p>
        </p:txBody>
      </p:sp>
    </p:spTree>
    <p:extLst>
      <p:ext uri="{BB962C8B-B14F-4D97-AF65-F5344CB8AC3E}">
        <p14:creationId xmlns:p14="http://schemas.microsoft.com/office/powerpoint/2010/main" val="1453965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3578" r="4162" b="1497"/>
          <a:stretch/>
        </p:blipFill>
        <p:spPr bwMode="auto">
          <a:xfrm>
            <a:off x="266700" y="76200"/>
            <a:ext cx="8610600" cy="6655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5943600" y="457201"/>
            <a:ext cx="2819400" cy="35394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smtClean="0"/>
              <a:t>Depending on an attorney’s clients, cases, areas of law, these topics might be worth checking out.</a:t>
            </a:r>
            <a:endParaRPr lang="en-US" sz="3200" dirty="0"/>
          </a:p>
        </p:txBody>
      </p:sp>
    </p:spTree>
    <p:extLst>
      <p:ext uri="{BB962C8B-B14F-4D97-AF65-F5344CB8AC3E}">
        <p14:creationId xmlns:p14="http://schemas.microsoft.com/office/powerpoint/2010/main" val="35693220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3578" r="4162" b="1497"/>
          <a:stretch/>
        </p:blipFill>
        <p:spPr bwMode="auto">
          <a:xfrm>
            <a:off x="266700" y="76200"/>
            <a:ext cx="8610600" cy="6655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5" name="Straight Arrow Connector 4"/>
          <p:cNvCxnSpPr/>
          <p:nvPr/>
        </p:nvCxnSpPr>
        <p:spPr>
          <a:xfrm>
            <a:off x="838200" y="21336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00100" y="44958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8200" y="22860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3600" y="457201"/>
            <a:ext cx="2819400" cy="35394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smtClean="0"/>
              <a:t>Depending on an attorney’s clients, cases, areas of law, these topics might be worth checking out.</a:t>
            </a:r>
            <a:endParaRPr lang="en-US" sz="3200" dirty="0"/>
          </a:p>
        </p:txBody>
      </p:sp>
    </p:spTree>
    <p:extLst>
      <p:ext uri="{BB962C8B-B14F-4D97-AF65-F5344CB8AC3E}">
        <p14:creationId xmlns:p14="http://schemas.microsoft.com/office/powerpoint/2010/main" val="185186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1282</TotalTime>
  <Words>1494</Words>
  <Application>Microsoft Macintosh PowerPoint</Application>
  <PresentationFormat>On-screen Show (4:3)</PresentationFormat>
  <Paragraphs>112</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BlackTie</vt:lpstr>
      <vt:lpstr>Preparing Future Lawyers to Find Their Inner Veronica Mars:  Teaching students how to use Facebook, Twitter, and other social media for investigative purposes in legal practice</vt:lpstr>
      <vt:lpstr>This is happening. And it’s important.</vt:lpstr>
      <vt:lpstr>This is Happening. And It’s Important</vt:lpstr>
      <vt:lpstr>Now, how can you help your students understand this new kind of legal research?</vt:lpstr>
      <vt:lpstr>1. Demonstrate Relevance</vt:lpstr>
      <vt:lpstr>This actually happened:</vt:lpstr>
      <vt:lpstr>PowerPoint Presentation</vt:lpstr>
      <vt:lpstr>PowerPoint Presentation</vt:lpstr>
      <vt:lpstr>PowerPoint Presentation</vt:lpstr>
      <vt:lpstr>PowerPoint Presentation</vt:lpstr>
      <vt:lpstr>PowerPoint Presentation</vt:lpstr>
      <vt:lpstr>PowerPoint Presentation</vt:lpstr>
      <vt:lpstr>Speaking of selling things on the internet, ebay is the new pawn shop.</vt:lpstr>
      <vt:lpstr>PowerPoint Presentation</vt:lpstr>
      <vt:lpstr>PowerPoint Presentation</vt:lpstr>
      <vt:lpstr>And of course, Facebook</vt:lpstr>
      <vt:lpstr>Yet another thing that seriously happened:</vt:lpstr>
      <vt:lpstr>Lessons from Steubenville</vt:lpstr>
      <vt:lpstr>Practical and Ethical Considerations</vt:lpstr>
      <vt:lpstr>Teaching it!</vt:lpstr>
      <vt:lpstr>Make a Research Plan</vt:lpstr>
      <vt:lpstr>Preliminary Analysis</vt:lpstr>
      <vt:lpstr>Make a Research Plan</vt:lpstr>
      <vt:lpstr>Make a Research Plan</vt:lpstr>
      <vt:lpstr>Make a Research Plan</vt:lpstr>
      <vt:lpstr>Make A Research Plan</vt:lpstr>
      <vt:lpstr>Make a Research Plan</vt:lpstr>
      <vt:lpstr>Make a Research Plan</vt:lpstr>
      <vt:lpstr>Keep a Research Log</vt:lpstr>
      <vt:lpstr>Refine, Double Check, &amp; Update</vt:lpstr>
      <vt:lpstr>Additional Thoughts on Teaching:</vt:lpstr>
      <vt:lpstr>Questions?  Comments?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Alexander</dc:creator>
  <cp:lastModifiedBy>Boston University, School of Law Pappas Law Library</cp:lastModifiedBy>
  <cp:revision>81</cp:revision>
  <dcterms:created xsi:type="dcterms:W3CDTF">2013-03-27T18:12:52Z</dcterms:created>
  <dcterms:modified xsi:type="dcterms:W3CDTF">2013-06-13T01:44:49Z</dcterms:modified>
</cp:coreProperties>
</file>